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0" r:id="rId1"/>
    <p:sldMasterId id="2147483769" r:id="rId2"/>
    <p:sldMasterId id="2147483786" r:id="rId3"/>
    <p:sldMasterId id="2147483802" r:id="rId4"/>
    <p:sldMasterId id="2147483818" r:id="rId5"/>
  </p:sldMasterIdLst>
  <p:notesMasterIdLst>
    <p:notesMasterId r:id="rId35"/>
  </p:notesMasterIdLst>
  <p:sldIdLst>
    <p:sldId id="8958" r:id="rId6"/>
    <p:sldId id="8959" r:id="rId7"/>
    <p:sldId id="8969" r:id="rId8"/>
    <p:sldId id="8960" r:id="rId9"/>
    <p:sldId id="567" r:id="rId10"/>
    <p:sldId id="499" r:id="rId11"/>
    <p:sldId id="8946" r:id="rId12"/>
    <p:sldId id="8970" r:id="rId13"/>
    <p:sldId id="8939" r:id="rId14"/>
    <p:sldId id="8971" r:id="rId15"/>
    <p:sldId id="8972" r:id="rId16"/>
    <p:sldId id="8973" r:id="rId17"/>
    <p:sldId id="8974" r:id="rId18"/>
    <p:sldId id="8975" r:id="rId19"/>
    <p:sldId id="8976" r:id="rId20"/>
    <p:sldId id="8942" r:id="rId21"/>
    <p:sldId id="8961" r:id="rId22"/>
    <p:sldId id="8977" r:id="rId23"/>
    <p:sldId id="8978" r:id="rId24"/>
    <p:sldId id="8979" r:id="rId25"/>
    <p:sldId id="8980" r:id="rId26"/>
    <p:sldId id="8962" r:id="rId27"/>
    <p:sldId id="8964" r:id="rId28"/>
    <p:sldId id="8968" r:id="rId29"/>
    <p:sldId id="8981" r:id="rId30"/>
    <p:sldId id="8982" r:id="rId31"/>
    <p:sldId id="8983" r:id="rId32"/>
    <p:sldId id="500" r:id="rId33"/>
    <p:sldId id="568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87" userDrawn="1">
          <p15:clr>
            <a:srgbClr val="A4A3A4"/>
          </p15:clr>
        </p15:guide>
        <p15:guide id="2" pos="644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68" userDrawn="1">
          <p15:clr>
            <a:srgbClr val="A4A3A4"/>
          </p15:clr>
        </p15:guide>
        <p15:guide id="6" orient="horz" pos="278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20" userDrawn="1">
          <p15:clr>
            <a:srgbClr val="A4A3A4"/>
          </p15:clr>
        </p15:guide>
        <p15:guide id="9" orient="horz" pos="2659" userDrawn="1">
          <p15:clr>
            <a:srgbClr val="A4A3A4"/>
          </p15:clr>
        </p15:guide>
        <p15:guide id="11" orient="horz" pos="1933" userDrawn="1">
          <p15:clr>
            <a:srgbClr val="A4A3A4"/>
          </p15:clr>
        </p15:guide>
        <p15:guide id="12" orient="horz" pos="2840" userDrawn="1">
          <p15:clr>
            <a:srgbClr val="A4A3A4"/>
          </p15:clr>
        </p15:guide>
        <p15:guide id="13" orient="horz" pos="3657" userDrawn="1">
          <p15:clr>
            <a:srgbClr val="A4A3A4"/>
          </p15:clr>
        </p15:guide>
        <p15:guide id="14" orient="horz" pos="1049" userDrawn="1">
          <p15:clr>
            <a:srgbClr val="A4A3A4"/>
          </p15:clr>
        </p15:guide>
        <p15:guide id="15" orient="horz" pos="4111" userDrawn="1">
          <p15:clr>
            <a:srgbClr val="A4A3A4"/>
          </p15:clr>
        </p15:guide>
        <p15:guide id="16" orient="horz" userDrawn="1">
          <p15:clr>
            <a:srgbClr val="A4A3A4"/>
          </p15:clr>
        </p15:guide>
        <p15:guide id="17" orient="horz" pos="2931" userDrawn="1">
          <p15:clr>
            <a:srgbClr val="A4A3A4"/>
          </p15:clr>
        </p15:guide>
        <p15:guide id="18" pos="483" userDrawn="1">
          <p15:clr>
            <a:srgbClr val="A4A3A4"/>
          </p15:clr>
        </p15:guide>
        <p15:guide id="19" pos="7197" userDrawn="1">
          <p15:clr>
            <a:srgbClr val="A4A3A4"/>
          </p15:clr>
        </p15:guide>
        <p15:guide id="20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1523"/>
    <a:srgbClr val="57C6CF"/>
    <a:srgbClr val="E93E34"/>
    <a:srgbClr val="EEE9D9"/>
    <a:srgbClr val="E80013"/>
    <a:srgbClr val="ED0012"/>
    <a:srgbClr val="46CEAE"/>
    <a:srgbClr val="202A36"/>
    <a:srgbClr val="0E96C6"/>
    <a:srgbClr val="568D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6" autoAdjust="0"/>
    <p:restoredTop sz="86034" autoAdjust="0"/>
  </p:normalViewPr>
  <p:slideViewPr>
    <p:cSldViewPr snapToGrid="0" showGuides="1">
      <p:cViewPr>
        <p:scale>
          <a:sx n="64" d="100"/>
          <a:sy n="64" d="100"/>
        </p:scale>
        <p:origin x="-750" y="-72"/>
      </p:cViewPr>
      <p:guideLst>
        <p:guide orient="horz" pos="3787"/>
        <p:guide orient="horz" pos="4876"/>
        <p:guide orient="horz" pos="1368"/>
        <p:guide orient="horz" pos="278"/>
        <p:guide orient="horz" pos="5480"/>
        <p:guide orient="horz" pos="2659"/>
        <p:guide orient="horz" pos="1933"/>
        <p:guide orient="horz" pos="2840"/>
        <p:guide orient="horz" pos="3657"/>
        <p:guide orient="horz" pos="1049"/>
        <p:guide orient="horz" pos="4111"/>
        <p:guide orient="horz"/>
        <p:guide orient="horz" pos="2931"/>
        <p:guide pos="644"/>
        <p:guide pos="9596"/>
        <p:guide pos="5120"/>
        <p:guide pos="483"/>
        <p:guide pos="71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gs" Target="tags/tag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699EB-6B6F-4303-84E5-698CBBF28AE0}" type="datetimeFigureOut">
              <a:rPr lang="zh-CN" altLang="en-US" smtClean="0"/>
              <a:t>2023-10-15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D5E53-1996-4A18-8378-BCF5C8046D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2987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3006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2494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2987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4684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7822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193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0589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2987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8386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7863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981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824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3538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750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140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973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DEA7A43-474B-4DB5-9831-2CF65A1892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r="1578"/>
          <a:stretch/>
        </p:blipFill>
        <p:spPr>
          <a:xfrm>
            <a:off x="2009218" y="923925"/>
            <a:ext cx="2656877" cy="5176962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256577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4A5DEA3-EC09-4F56-AA6E-1CA2D6A02A75}"/>
              </a:ext>
            </a:extLst>
          </p:cNvPr>
          <p:cNvSpPr/>
          <p:nvPr userDrawn="1"/>
        </p:nvSpPr>
        <p:spPr>
          <a:xfrm>
            <a:off x="842328" y="869325"/>
            <a:ext cx="615553" cy="511935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大学生劳动教育（附微课视频）</a:t>
            </a:r>
          </a:p>
        </p:txBody>
      </p:sp>
      <p:pic>
        <p:nvPicPr>
          <p:cNvPr id="7" name="图片 6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80095823-60F0-4A84-8120-9BD096DADD6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E4B17D2-24A9-456A-8C4A-A9FD9C4C784E}"/>
              </a:ext>
            </a:extLst>
          </p:cNvPr>
          <p:cNvSpPr/>
          <p:nvPr userDrawn="1"/>
        </p:nvSpPr>
        <p:spPr>
          <a:xfrm>
            <a:off x="537210" y="611505"/>
            <a:ext cx="11338560" cy="5634990"/>
          </a:xfrm>
          <a:prstGeom prst="rect">
            <a:avLst/>
          </a:prstGeom>
          <a:solidFill>
            <a:srgbClr val="FBF2E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 descr="卡通人物&#10;&#10;描述已自动生成">
            <a:extLst>
              <a:ext uri="{FF2B5EF4-FFF2-40B4-BE49-F238E27FC236}">
                <a16:creationId xmlns="" xmlns:a16="http://schemas.microsoft.com/office/drawing/2014/main" id="{B2DF28A5-E192-49A9-9DD3-17E42F72D9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20962" r="16150" b="11338"/>
          <a:stretch/>
        </p:blipFill>
        <p:spPr>
          <a:xfrm flipH="1">
            <a:off x="-145458" y="1777214"/>
            <a:ext cx="5714700" cy="4775034"/>
          </a:xfrm>
          <a:prstGeom prst="rect">
            <a:avLst/>
          </a:prstGeom>
        </p:spPr>
      </p:pic>
      <p:pic>
        <p:nvPicPr>
          <p:cNvPr id="15" name="图片 14" descr="图片包含 游戏机, 钟表&#10;&#10;描述已自动生成">
            <a:extLst>
              <a:ext uri="{FF2B5EF4-FFF2-40B4-BE49-F238E27FC236}">
                <a16:creationId xmlns="" xmlns:a16="http://schemas.microsoft.com/office/drawing/2014/main" id="{16247A78-7DDE-4D7D-A4F8-5773AA5393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/>
        </p:blipFill>
        <p:spPr>
          <a:xfrm>
            <a:off x="3126781" y="146749"/>
            <a:ext cx="6126692" cy="2697290"/>
          </a:xfrm>
          <a:prstGeom prst="rect">
            <a:avLst/>
          </a:prstGeom>
        </p:spPr>
      </p:pic>
      <p:pic>
        <p:nvPicPr>
          <p:cNvPr id="21" name="悠扬婉转充满希望的钢琴节奏背景乐_1分38秒">
            <a:hlinkClick r:id="" action="ppaction://media"/>
            <a:extLst>
              <a:ext uri="{FF2B5EF4-FFF2-40B4-BE49-F238E27FC236}">
                <a16:creationId xmlns="" xmlns:a16="http://schemas.microsoft.com/office/drawing/2014/main" id="{32ACA044-06B9-49A8-9923-105377D47C5B}"/>
              </a:ext>
            </a:extLst>
          </p:cNvPr>
          <p:cNvPicPr>
            <a:picLocks noChangeAspect="1"/>
          </p:cNvPicPr>
          <p:nvPr userDrawn="1"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93115" y="-80138"/>
            <a:ext cx="487363" cy="487363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="" xmlns:a16="http://schemas.microsoft.com/office/drawing/2014/main" id="{613B75DB-EE6B-42F5-BCFF-732786ED72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/>
        </p:blipFill>
        <p:spPr>
          <a:xfrm>
            <a:off x="4944151" y="146749"/>
            <a:ext cx="6126692" cy="2697290"/>
          </a:xfrm>
          <a:prstGeom prst="rect">
            <a:avLst/>
          </a:prstGeom>
        </p:spPr>
      </p:pic>
      <p:sp>
        <p:nvSpPr>
          <p:cNvPr id="16" name="TextBox 6">
            <a:extLst>
              <a:ext uri="{FF2B5EF4-FFF2-40B4-BE49-F238E27FC236}">
                <a16:creationId xmlns="" xmlns:a16="http://schemas.microsoft.com/office/drawing/2014/main" id="{3861DC1E-7662-4E0C-9FCC-DEAE96CC6A98}"/>
              </a:ext>
            </a:extLst>
          </p:cNvPr>
          <p:cNvSpPr txBox="1"/>
          <p:nvPr userDrawn="1"/>
        </p:nvSpPr>
        <p:spPr>
          <a:xfrm>
            <a:off x="3856688" y="971518"/>
            <a:ext cx="6236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-300" dirty="0" smtClean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劳动</a:t>
            </a:r>
            <a:r>
              <a:rPr lang="zh-CN" altLang="en-US" sz="4800" spc="-300" dirty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教育</a:t>
            </a:r>
          </a:p>
        </p:txBody>
      </p:sp>
    </p:spTree>
    <p:extLst>
      <p:ext uri="{BB962C8B-B14F-4D97-AF65-F5344CB8AC3E}">
        <p14:creationId xmlns:p14="http://schemas.microsoft.com/office/powerpoint/2010/main" val="105555102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C6C23C-4DF1-AAF5-B27F-FCBE66DA2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A95179E-C4CD-F0AF-ED2C-5BA0F9FA4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6657B5E-9C99-974A-1DC8-2F0316CBE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C8590ED-3C3C-5B1B-4C75-4914D3B93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25DBB92-74F6-7328-3EA4-79FE3E657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027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0D6D50-0DDC-DB35-6020-96752C7E8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928C214-9118-97E3-FC8A-F169DEBBF8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4927A2D6-1E16-5554-49E9-96BCD01153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B5CB8F2-2599-8E58-873C-28B6143E4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30B04DE-8027-0F20-3980-8A1A8E496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9F3FC9D-EA00-BC03-188E-BC4B8DC27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0231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DBD111F-4A10-8728-B40D-F37622F17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16E667D-5B5E-D39F-3100-42E1A3EB26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21D2924-EC86-0FCA-1F69-5AF1890683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27E55E86-F268-2CB4-18C5-A82582BFEC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16C117DF-99BE-8CA5-C59D-5915739454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6C1D2BCD-2CDA-BAA4-67F4-5090C9EAC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8DF8900A-3EA0-3F41-CBDD-DDFC184A8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0A1ACBD7-BAD0-8568-CC14-C37DB84DC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992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EDA7461-B862-D8DC-B8ED-59448E6CA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B1310490-6336-DB4D-C81A-AE46FBD71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AD437061-C4A4-9E96-CBC0-46FB1BAFC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2387082-133E-BFD0-5199-43B12EF3D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431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24E101B3-DD00-F45F-56BE-2157CE7FD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AB7D4F8-173D-E153-5BFB-7343424C1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D993CD8-9B94-5DAF-FD63-A7B8594B8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957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FE54428-8DC5-8E1A-7BB9-C038B99B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D42CBB6-E796-C7E3-38FE-3A4F729B0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387BF95-9956-1D64-2138-415BBA0270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420585B-6F08-B1F5-ACCA-772D6974F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4D302E1-C428-64D6-292D-F2FCF1F79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5B66E14-F4C0-3C31-825C-A4F5EF7B6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886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66AD418-9A65-4331-82A8-5FCD48680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6153639C-DB78-FAB8-8D14-FD3CC8AACF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8903723-10ED-09C6-7D54-0721F539E2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0319EDC-C7AE-7BF0-71BD-58ACAFF1B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5D1701A-7FE6-B25C-9149-14E024A8E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D864A25-87D5-900D-7F9B-B1C368425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8995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93E1A81-776A-6A66-BD38-A8717E5FC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1BBEE9E-D476-2D11-0B84-10147A76A9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0CFA2F4-A115-A085-90A4-199376E0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96650E0-E1EE-202B-8FBB-C142CC032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3BC6C71-68BF-FB9C-9D07-FADC68A3D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4034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1D463F37-C5F4-30EA-B97C-458F98B0F6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C7D2D7F-F4CB-528C-28F6-85954A8D52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F47E000-EB87-9341-E5A3-8540C851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813487-E84B-795A-5E06-36C111F29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FC26D2A-AD70-F34F-F788-62281E99E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0095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0050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72B56AD-572D-4398-B549-14DD99228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AB26FE-AD44-4E97-8F9A-6A180288A9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FE81DB82-4EEC-4490-A7B8-15162017D2A2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3F99BAB4-8A0C-4D28-9ADA-EC5052CBC828}"/>
              </a:ext>
            </a:extLst>
          </p:cNvPr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5618E453-BD18-41E2-A648-E7C62F8E6971}"/>
              </a:ext>
            </a:extLst>
          </p:cNvPr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32B19AE-088B-4763-AFF9-B7E258E160A5}"/>
              </a:ext>
            </a:extLst>
          </p:cNvPr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fontAlgn="ctr"/>
              <a:t>‹#›</a:t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88556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pattFill prst="lt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59491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pattFill prst="lt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10E3F251-CF45-4776-B4DE-61D82BB19BBC}"/>
              </a:ext>
            </a:extLst>
          </p:cNvPr>
          <p:cNvSpPr txBox="1"/>
          <p:nvPr userDrawn="1"/>
        </p:nvSpPr>
        <p:spPr>
          <a:xfrm>
            <a:off x="11549571" y="6514176"/>
            <a:ext cx="441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fld id="{D8D532AE-1218-4540-83FB-2A8BCE0E4579}" type="slidenum">
              <a:rPr lang="zh-CN" altLang="en-US" sz="1200" smtClean="0">
                <a:solidFill>
                  <a:srgbClr val="393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 defTabSz="914400"/>
              <a:t>‹#›</a:t>
            </a:fld>
            <a:endParaRPr lang="zh-CN" altLang="en-US" sz="1200" dirty="0">
              <a:solidFill>
                <a:srgbClr val="3930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563353B-9E8F-48FB-B9AF-5FAAC8042DCF}"/>
              </a:ext>
            </a:extLst>
          </p:cNvPr>
          <p:cNvSpPr txBox="1"/>
          <p:nvPr userDrawn="1"/>
        </p:nvSpPr>
        <p:spPr>
          <a:xfrm>
            <a:off x="11117692" y="6514176"/>
            <a:ext cx="550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/>
            <a:r>
              <a:rPr lang="en-US" altLang="zh-CN" sz="1200">
                <a:solidFill>
                  <a:srgbClr val="393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</a:t>
            </a:r>
            <a:endParaRPr lang="zh-CN" altLang="en-US" sz="1200" dirty="0">
              <a:solidFill>
                <a:srgbClr val="3930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4D96687D-7856-4267-B04B-776DA89949B5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081406" y="6526635"/>
            <a:ext cx="0" cy="25917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1969AA0-A7AC-4B50-BCA4-BFAC4142B432}"/>
              </a:ext>
            </a:extLst>
          </p:cNvPr>
          <p:cNvSpPr txBox="1"/>
          <p:nvPr userDrawn="1"/>
        </p:nvSpPr>
        <p:spPr>
          <a:xfrm>
            <a:off x="252065" y="6533042"/>
            <a:ext cx="646079" cy="276999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4EEF9246-C91B-4825-B6DD-EC60CB4D7012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440051"/>
            <a:ext cx="1219200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648F19E-8DCD-4C41-B6D4-873EAD20D53A}"/>
              </a:ext>
            </a:extLst>
          </p:cNvPr>
          <p:cNvSpPr txBox="1"/>
          <p:nvPr userDrawn="1"/>
        </p:nvSpPr>
        <p:spPr>
          <a:xfrm>
            <a:off x="859686" y="6533042"/>
            <a:ext cx="1261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1200">
                <a:solidFill>
                  <a:srgbClr val="393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工匠精神的内涵</a:t>
            </a: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9B616347-6C8E-45D5-9967-626B80F3BA46}"/>
              </a:ext>
            </a:extLst>
          </p:cNvPr>
          <p:cNvSpPr/>
          <p:nvPr userDrawn="1"/>
        </p:nvSpPr>
        <p:spPr bwMode="auto">
          <a:xfrm>
            <a:off x="3662275" y="6596333"/>
            <a:ext cx="168572" cy="168638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1CBCFB63-C050-4C03-AF59-7E51D0C7D67E}"/>
              </a:ext>
            </a:extLst>
          </p:cNvPr>
          <p:cNvSpPr/>
          <p:nvPr userDrawn="1"/>
        </p:nvSpPr>
        <p:spPr bwMode="auto">
          <a:xfrm>
            <a:off x="3999028" y="6596333"/>
            <a:ext cx="168572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D0CF814E-E683-488A-AA94-9D27C8C03A0F}"/>
              </a:ext>
            </a:extLst>
          </p:cNvPr>
          <p:cNvSpPr/>
          <p:nvPr userDrawn="1"/>
        </p:nvSpPr>
        <p:spPr bwMode="auto">
          <a:xfrm>
            <a:off x="4335780" y="6596333"/>
            <a:ext cx="168572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5193BFA7-D163-437F-9CC7-B773E9B60548}"/>
              </a:ext>
            </a:extLst>
          </p:cNvPr>
          <p:cNvSpPr/>
          <p:nvPr userDrawn="1"/>
        </p:nvSpPr>
        <p:spPr bwMode="auto">
          <a:xfrm>
            <a:off x="4672534" y="6596333"/>
            <a:ext cx="168572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23275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72B56AD-572D-4398-B549-14DD99228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AB26FE-AD44-4E97-8F9A-6A180288A9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FE81DB82-4EEC-4490-A7B8-15162017D2A2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3F99BAB4-8A0C-4D28-9ADA-EC5052CBC828}"/>
              </a:ext>
            </a:extLst>
          </p:cNvPr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5618E453-BD18-41E2-A648-E7C62F8E6971}"/>
              </a:ext>
            </a:extLst>
          </p:cNvPr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32B19AE-088B-4763-AFF9-B7E258E160A5}"/>
              </a:ext>
            </a:extLst>
          </p:cNvPr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914400" fontAlgn="ctr"/>
            <a:fld id="{170C0C04-E408-48A9-82A4-3716296300DE}" type="slidenum">
              <a:rPr lang="zh-CN" altLang="en-US" sz="140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400" fontAlgn="ctr"/>
              <a:t>‹#›</a:t>
            </a:fld>
            <a:endParaRPr lang="zh-CN" altLang="en-US" sz="1800" kern="0" dirty="0">
              <a:solidFill>
                <a:prstClr val="white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99270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EC67F32-B4E7-191D-D501-6BF35228C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8E89BE2E-9C0E-D10A-97A3-3721DAEFB6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7D70EB4-D8F8-FCF1-6CC4-86CB3CA02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548AA2D-2A9D-FABC-6997-8C62526CB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F9BBBB7-23F1-142F-C9E4-5165A000C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682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D56A551-BBB4-F58A-0CAD-55AFFF71E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0FA42A2-340C-9B47-88E8-5E194B5CB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FA48FCA-D495-A68B-5CF6-33210B900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E272735-D3E9-1B8A-4F0F-E9C0CA7B5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DE33A35-9EFE-84C6-67BB-E852B3F87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857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C6C23C-4DF1-AAF5-B27F-FCBE66DA2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A95179E-C4CD-F0AF-ED2C-5BA0F9FA4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6657B5E-9C99-974A-1DC8-2F0316CBE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C8590ED-3C3C-5B1B-4C75-4914D3B93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25DBB92-74F6-7328-3EA4-79FE3E657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6823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0D6D50-0DDC-DB35-6020-96752C7E8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928C214-9118-97E3-FC8A-F169DEBBF8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4927A2D6-1E16-5554-49E9-96BCD01153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B5CB8F2-2599-8E58-873C-28B6143E4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30B04DE-8027-0F20-3980-8A1A8E496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9F3FC9D-EA00-BC03-188E-BC4B8DC27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4831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DBD111F-4A10-8728-B40D-F37622F17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16E667D-5B5E-D39F-3100-42E1A3EB26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21D2924-EC86-0FCA-1F69-5AF1890683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27E55E86-F268-2CB4-18C5-A82582BFEC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16C117DF-99BE-8CA5-C59D-5915739454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6C1D2BCD-2CDA-BAA4-67F4-5090C9EAC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8DF8900A-3EA0-3F41-CBDD-DDFC184A8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0A1ACBD7-BAD0-8568-CC14-C37DB84DC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6878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EDA7461-B862-D8DC-B8ED-59448E6CA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B1310490-6336-DB4D-C81A-AE46FBD71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AD437061-C4A4-9E96-CBC0-46FB1BAFC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2387082-133E-BFD0-5199-43B12EF3D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8289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24E101B3-DD00-F45F-56BE-2157CE7FD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AB7D4F8-173D-E153-5BFB-7343424C1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D993CD8-9B94-5DAF-FD63-A7B8594B8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617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摘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B6C595D-54E7-439B-9022-1B4B7D9039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88FF1E3E-C96D-499A-93C3-161D90D31C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1A64E82C-E9FD-4AA0-BFC7-243C5F82CBF5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fontAlgn="ctr"/>
              <a:t>‹#›</a:t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5029284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FE54428-8DC5-8E1A-7BB9-C038B99B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D42CBB6-E796-C7E3-38FE-3A4F729B0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387BF95-9956-1D64-2138-415BBA0270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420585B-6F08-B1F5-ACCA-772D6974F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4D302E1-C428-64D6-292D-F2FCF1F79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5B66E14-F4C0-3C31-825C-A4F5EF7B6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4821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66AD418-9A65-4331-82A8-5FCD48680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6153639C-DB78-FAB8-8D14-FD3CC8AACF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8903723-10ED-09C6-7D54-0721F539E2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0319EDC-C7AE-7BF0-71BD-58ACAFF1B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5D1701A-7FE6-B25C-9149-14E024A8E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D864A25-87D5-900D-7F9B-B1C368425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5552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93E1A81-776A-6A66-BD38-A8717E5FC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1BBEE9E-D476-2D11-0B84-10147A76A9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0CFA2F4-A115-A085-90A4-199376E0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96650E0-E1EE-202B-8FBB-C142CC032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3BC6C71-68BF-FB9C-9D07-FADC68A3D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3437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1D463F37-C5F4-30EA-B97C-458F98B0F6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C7D2D7F-F4CB-528C-28F6-85954A8D52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F47E000-EB87-9341-E5A3-8540C851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813487-E84B-795A-5E06-36C111F29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FC26D2A-AD70-F34F-F788-62281E99E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6076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5022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pattFill prst="lt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77827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pattFill prst="lt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10E3F251-CF45-4776-B4DE-61D82BB19BBC}"/>
              </a:ext>
            </a:extLst>
          </p:cNvPr>
          <p:cNvSpPr txBox="1"/>
          <p:nvPr userDrawn="1"/>
        </p:nvSpPr>
        <p:spPr>
          <a:xfrm>
            <a:off x="11549571" y="6514176"/>
            <a:ext cx="441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fld id="{D8D532AE-1218-4540-83FB-2A8BCE0E4579}" type="slidenum">
              <a:rPr lang="zh-CN" altLang="en-US" sz="1200" smtClean="0">
                <a:solidFill>
                  <a:srgbClr val="393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 defTabSz="914400"/>
              <a:t>‹#›</a:t>
            </a:fld>
            <a:endParaRPr lang="zh-CN" altLang="en-US" sz="1200" dirty="0">
              <a:solidFill>
                <a:srgbClr val="3930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563353B-9E8F-48FB-B9AF-5FAAC8042DCF}"/>
              </a:ext>
            </a:extLst>
          </p:cNvPr>
          <p:cNvSpPr txBox="1"/>
          <p:nvPr userDrawn="1"/>
        </p:nvSpPr>
        <p:spPr>
          <a:xfrm>
            <a:off x="11117692" y="6514176"/>
            <a:ext cx="550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/>
            <a:r>
              <a:rPr lang="en-US" altLang="zh-CN" sz="1200">
                <a:solidFill>
                  <a:srgbClr val="393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</a:t>
            </a:r>
            <a:endParaRPr lang="zh-CN" altLang="en-US" sz="1200" dirty="0">
              <a:solidFill>
                <a:srgbClr val="3930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4D96687D-7856-4267-B04B-776DA89949B5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081406" y="6526635"/>
            <a:ext cx="0" cy="25917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1969AA0-A7AC-4B50-BCA4-BFAC4142B432}"/>
              </a:ext>
            </a:extLst>
          </p:cNvPr>
          <p:cNvSpPr txBox="1"/>
          <p:nvPr userDrawn="1"/>
        </p:nvSpPr>
        <p:spPr>
          <a:xfrm>
            <a:off x="252065" y="6533042"/>
            <a:ext cx="646079" cy="276999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4EEF9246-C91B-4825-B6DD-EC60CB4D7012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440051"/>
            <a:ext cx="1219200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648F19E-8DCD-4C41-B6D4-873EAD20D53A}"/>
              </a:ext>
            </a:extLst>
          </p:cNvPr>
          <p:cNvSpPr txBox="1"/>
          <p:nvPr userDrawn="1"/>
        </p:nvSpPr>
        <p:spPr>
          <a:xfrm>
            <a:off x="859686" y="6533042"/>
            <a:ext cx="1261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1200">
                <a:solidFill>
                  <a:srgbClr val="393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工匠精神的内涵</a:t>
            </a: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9B616347-6C8E-45D5-9967-626B80F3BA46}"/>
              </a:ext>
            </a:extLst>
          </p:cNvPr>
          <p:cNvSpPr/>
          <p:nvPr userDrawn="1"/>
        </p:nvSpPr>
        <p:spPr bwMode="auto">
          <a:xfrm>
            <a:off x="3662275" y="6596333"/>
            <a:ext cx="168572" cy="168638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1CBCFB63-C050-4C03-AF59-7E51D0C7D67E}"/>
              </a:ext>
            </a:extLst>
          </p:cNvPr>
          <p:cNvSpPr/>
          <p:nvPr userDrawn="1"/>
        </p:nvSpPr>
        <p:spPr bwMode="auto">
          <a:xfrm>
            <a:off x="3999028" y="6596333"/>
            <a:ext cx="168572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D0CF814E-E683-488A-AA94-9D27C8C03A0F}"/>
              </a:ext>
            </a:extLst>
          </p:cNvPr>
          <p:cNvSpPr/>
          <p:nvPr userDrawn="1"/>
        </p:nvSpPr>
        <p:spPr bwMode="auto">
          <a:xfrm>
            <a:off x="4335780" y="6596333"/>
            <a:ext cx="168572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5193BFA7-D163-437F-9CC7-B773E9B60548}"/>
              </a:ext>
            </a:extLst>
          </p:cNvPr>
          <p:cNvSpPr/>
          <p:nvPr userDrawn="1"/>
        </p:nvSpPr>
        <p:spPr bwMode="auto">
          <a:xfrm>
            <a:off x="4672534" y="6596333"/>
            <a:ext cx="168572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27218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72B56AD-572D-4398-B549-14DD99228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AB26FE-AD44-4E97-8F9A-6A180288A9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FE81DB82-4EEC-4490-A7B8-15162017D2A2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3F99BAB4-8A0C-4D28-9ADA-EC5052CBC828}"/>
              </a:ext>
            </a:extLst>
          </p:cNvPr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5618E453-BD18-41E2-A648-E7C62F8E6971}"/>
              </a:ext>
            </a:extLst>
          </p:cNvPr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32B19AE-088B-4763-AFF9-B7E258E160A5}"/>
              </a:ext>
            </a:extLst>
          </p:cNvPr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914400" fontAlgn="ctr"/>
            <a:fld id="{170C0C04-E408-48A9-82A4-3716296300DE}" type="slidenum">
              <a:rPr lang="zh-CN" altLang="en-US" sz="140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400" fontAlgn="ctr"/>
              <a:t>‹#›</a:t>
            </a:fld>
            <a:endParaRPr lang="zh-CN" altLang="en-US" sz="1800" kern="0" dirty="0">
              <a:solidFill>
                <a:prstClr val="white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09209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EC67F32-B4E7-191D-D501-6BF35228C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8E89BE2E-9C0E-D10A-97A3-3721DAEFB6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7D70EB4-D8F8-FCF1-6CC4-86CB3CA02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548AA2D-2A9D-FABC-6997-8C62526CB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F9BBBB7-23F1-142F-C9E4-5165A000C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092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D56A551-BBB4-F58A-0CAD-55AFFF71E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0FA42A2-340C-9B47-88E8-5E194B5CB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FA48FCA-D495-A68B-5CF6-33210B900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E272735-D3E9-1B8A-4F0F-E9C0CA7B5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DE33A35-9EFE-84C6-67BB-E852B3F87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447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C94AB55-AF95-4F74-8C95-6AAA7796A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CC79933-985C-44CD-825F-4EF4AAF65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3F53D34-EEBA-4801-9976-D586D79BD5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B12916-0A19-458E-B4F7-782BB6875D4D}" type="datetimeFigureOut">
              <a:rPr lang="zh-CN" altLang="en-US" smtClean="0"/>
              <a:t>2023-10-15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40BF62D-0E7B-4D36-A07F-96A91384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2996DF1-92F0-4048-8D4C-46EBBFE81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397D1-B2D8-4B45-B9BD-7AC9F98BC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19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C6C23C-4DF1-AAF5-B27F-FCBE66DA2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A95179E-C4CD-F0AF-ED2C-5BA0F9FA4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6657B5E-9C99-974A-1DC8-2F0316CBE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C8590ED-3C3C-5B1B-4C75-4914D3B93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25DBB92-74F6-7328-3EA4-79FE3E657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665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0D6D50-0DDC-DB35-6020-96752C7E8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928C214-9118-97E3-FC8A-F169DEBBF8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4927A2D6-1E16-5554-49E9-96BCD01153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B5CB8F2-2599-8E58-873C-28B6143E4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30B04DE-8027-0F20-3980-8A1A8E496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9F3FC9D-EA00-BC03-188E-BC4B8DC27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6673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DBD111F-4A10-8728-B40D-F37622F17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16E667D-5B5E-D39F-3100-42E1A3EB26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21D2924-EC86-0FCA-1F69-5AF1890683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27E55E86-F268-2CB4-18C5-A82582BFEC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16C117DF-99BE-8CA5-C59D-5915739454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6C1D2BCD-2CDA-BAA4-67F4-5090C9EAC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8DF8900A-3EA0-3F41-CBDD-DDFC184A8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0A1ACBD7-BAD0-8568-CC14-C37DB84DC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5968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EDA7461-B862-D8DC-B8ED-59448E6CA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B1310490-6336-DB4D-C81A-AE46FBD71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AD437061-C4A4-9E96-CBC0-46FB1BAFC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2387082-133E-BFD0-5199-43B12EF3D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9942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24E101B3-DD00-F45F-56BE-2157CE7FD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AB7D4F8-173D-E153-5BFB-7343424C1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D993CD8-9B94-5DAF-FD63-A7B8594B8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71742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FE54428-8DC5-8E1A-7BB9-C038B99B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D42CBB6-E796-C7E3-38FE-3A4F729B0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387BF95-9956-1D64-2138-415BBA0270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420585B-6F08-B1F5-ACCA-772D6974F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4D302E1-C428-64D6-292D-F2FCF1F79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5B66E14-F4C0-3C31-825C-A4F5EF7B6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57825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66AD418-9A65-4331-82A8-5FCD48680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6153639C-DB78-FAB8-8D14-FD3CC8AACF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8903723-10ED-09C6-7D54-0721F539E2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0319EDC-C7AE-7BF0-71BD-58ACAFF1B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5D1701A-7FE6-B25C-9149-14E024A8E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D864A25-87D5-900D-7F9B-B1C368425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9027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93E1A81-776A-6A66-BD38-A8717E5FC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1BBEE9E-D476-2D11-0B84-10147A76A9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0CFA2F4-A115-A085-90A4-199376E0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96650E0-E1EE-202B-8FBB-C142CC032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3BC6C71-68BF-FB9C-9D07-FADC68A3D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53064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1D463F37-C5F4-30EA-B97C-458F98B0F6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C7D2D7F-F4CB-528C-28F6-85954A8D52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F47E000-EB87-9341-E5A3-8540C851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813487-E84B-795A-5E06-36C111F29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FC26D2A-AD70-F34F-F788-62281E99E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410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0240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947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pattFill prst="lt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20124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pattFill prst="lt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10E3F251-CF45-4776-B4DE-61D82BB19BBC}"/>
              </a:ext>
            </a:extLst>
          </p:cNvPr>
          <p:cNvSpPr txBox="1"/>
          <p:nvPr userDrawn="1"/>
        </p:nvSpPr>
        <p:spPr>
          <a:xfrm>
            <a:off x="11549571" y="6514176"/>
            <a:ext cx="441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fld id="{D8D532AE-1218-4540-83FB-2A8BCE0E4579}" type="slidenum">
              <a:rPr lang="zh-CN" altLang="en-US" sz="1200" smtClean="0">
                <a:solidFill>
                  <a:srgbClr val="393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 defTabSz="914400"/>
              <a:t>‹#›</a:t>
            </a:fld>
            <a:endParaRPr lang="zh-CN" altLang="en-US" sz="1200" dirty="0">
              <a:solidFill>
                <a:srgbClr val="3930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563353B-9E8F-48FB-B9AF-5FAAC8042DCF}"/>
              </a:ext>
            </a:extLst>
          </p:cNvPr>
          <p:cNvSpPr txBox="1"/>
          <p:nvPr userDrawn="1"/>
        </p:nvSpPr>
        <p:spPr>
          <a:xfrm>
            <a:off x="11117692" y="6514176"/>
            <a:ext cx="550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/>
            <a:r>
              <a:rPr lang="en-US" altLang="zh-CN" sz="1200">
                <a:solidFill>
                  <a:srgbClr val="393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</a:t>
            </a:r>
            <a:endParaRPr lang="zh-CN" altLang="en-US" sz="1200" dirty="0">
              <a:solidFill>
                <a:srgbClr val="3930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4D96687D-7856-4267-B04B-776DA89949B5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081406" y="6526635"/>
            <a:ext cx="0" cy="25917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1969AA0-A7AC-4B50-BCA4-BFAC4142B432}"/>
              </a:ext>
            </a:extLst>
          </p:cNvPr>
          <p:cNvSpPr txBox="1"/>
          <p:nvPr userDrawn="1"/>
        </p:nvSpPr>
        <p:spPr>
          <a:xfrm>
            <a:off x="252065" y="6533042"/>
            <a:ext cx="646079" cy="276999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4EEF9246-C91B-4825-B6DD-EC60CB4D7012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440051"/>
            <a:ext cx="1219200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648F19E-8DCD-4C41-B6D4-873EAD20D53A}"/>
              </a:ext>
            </a:extLst>
          </p:cNvPr>
          <p:cNvSpPr txBox="1"/>
          <p:nvPr userDrawn="1"/>
        </p:nvSpPr>
        <p:spPr>
          <a:xfrm>
            <a:off x="859686" y="6533042"/>
            <a:ext cx="1261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1200">
                <a:solidFill>
                  <a:srgbClr val="393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工匠精神的内涵</a:t>
            </a: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9B616347-6C8E-45D5-9967-626B80F3BA46}"/>
              </a:ext>
            </a:extLst>
          </p:cNvPr>
          <p:cNvSpPr/>
          <p:nvPr userDrawn="1"/>
        </p:nvSpPr>
        <p:spPr bwMode="auto">
          <a:xfrm>
            <a:off x="3662275" y="6596333"/>
            <a:ext cx="168572" cy="168638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1CBCFB63-C050-4C03-AF59-7E51D0C7D67E}"/>
              </a:ext>
            </a:extLst>
          </p:cNvPr>
          <p:cNvSpPr/>
          <p:nvPr userDrawn="1"/>
        </p:nvSpPr>
        <p:spPr bwMode="auto">
          <a:xfrm>
            <a:off x="3999028" y="6596333"/>
            <a:ext cx="168572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D0CF814E-E683-488A-AA94-9D27C8C03A0F}"/>
              </a:ext>
            </a:extLst>
          </p:cNvPr>
          <p:cNvSpPr/>
          <p:nvPr userDrawn="1"/>
        </p:nvSpPr>
        <p:spPr bwMode="auto">
          <a:xfrm>
            <a:off x="4335780" y="6596333"/>
            <a:ext cx="168572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5193BFA7-D163-437F-9CC7-B773E9B60548}"/>
              </a:ext>
            </a:extLst>
          </p:cNvPr>
          <p:cNvSpPr/>
          <p:nvPr userDrawn="1"/>
        </p:nvSpPr>
        <p:spPr bwMode="auto">
          <a:xfrm>
            <a:off x="4672534" y="6596333"/>
            <a:ext cx="168572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662969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72B56AD-572D-4398-B549-14DD99228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AB26FE-AD44-4E97-8F9A-6A180288A9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FE81DB82-4EEC-4490-A7B8-15162017D2A2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3F99BAB4-8A0C-4D28-9ADA-EC5052CBC828}"/>
              </a:ext>
            </a:extLst>
          </p:cNvPr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5618E453-BD18-41E2-A648-E7C62F8E6971}"/>
              </a:ext>
            </a:extLst>
          </p:cNvPr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32B19AE-088B-4763-AFF9-B7E258E160A5}"/>
              </a:ext>
            </a:extLst>
          </p:cNvPr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914400" fontAlgn="ctr"/>
            <a:fld id="{170C0C04-E408-48A9-82A4-3716296300DE}" type="slidenum">
              <a:rPr lang="zh-CN" altLang="en-US" sz="140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400" fontAlgn="ctr"/>
              <a:t>‹#›</a:t>
            </a:fld>
            <a:endParaRPr lang="zh-CN" altLang="en-US" sz="1800" kern="0" dirty="0">
              <a:solidFill>
                <a:prstClr val="white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6705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EC67F32-B4E7-191D-D501-6BF35228C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8E89BE2E-9C0E-D10A-97A3-3721DAEFB6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7D70EB4-D8F8-FCF1-6CC4-86CB3CA02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548AA2D-2A9D-FABC-6997-8C62526CB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F9BBBB7-23F1-142F-C9E4-5165A000C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992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D56A551-BBB4-F58A-0CAD-55AFFF71E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0FA42A2-340C-9B47-88E8-5E194B5CB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FA48FCA-D495-A68B-5CF6-33210B900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E272735-D3E9-1B8A-4F0F-E9C0CA7B5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DE33A35-9EFE-84C6-67BB-E852B3F87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24174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C6C23C-4DF1-AAF5-B27F-FCBE66DA2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A95179E-C4CD-F0AF-ED2C-5BA0F9FA4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6657B5E-9C99-974A-1DC8-2F0316CBE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C8590ED-3C3C-5B1B-4C75-4914D3B93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25DBB92-74F6-7328-3EA4-79FE3E657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3140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0D6D50-0DDC-DB35-6020-96752C7E8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928C214-9118-97E3-FC8A-F169DEBBF8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4927A2D6-1E16-5554-49E9-96BCD01153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B5CB8F2-2599-8E58-873C-28B6143E4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30B04DE-8027-0F20-3980-8A1A8E496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9F3FC9D-EA00-BC03-188E-BC4B8DC27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44790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DBD111F-4A10-8728-B40D-F37622F17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16E667D-5B5E-D39F-3100-42E1A3EB26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21D2924-EC86-0FCA-1F69-5AF1890683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27E55E86-F268-2CB4-18C5-A82582BFEC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16C117DF-99BE-8CA5-C59D-5915739454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6C1D2BCD-2CDA-BAA4-67F4-5090C9EAC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8DF8900A-3EA0-3F41-CBDD-DDFC184A8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0A1ACBD7-BAD0-8568-CC14-C37DB84DC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03999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EDA7461-B862-D8DC-B8ED-59448E6CA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B1310490-6336-DB4D-C81A-AE46FBD71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AD437061-C4A4-9E96-CBC0-46FB1BAFC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2387082-133E-BFD0-5199-43B12EF3D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7457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24E101B3-DD00-F45F-56BE-2157CE7FD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AB7D4F8-173D-E153-5BFB-7343424C1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D993CD8-9B94-5DAF-FD63-A7B8594B8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851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610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FE54428-8DC5-8E1A-7BB9-C038B99B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D42CBB6-E796-C7E3-38FE-3A4F729B0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387BF95-9956-1D64-2138-415BBA0270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420585B-6F08-B1F5-ACCA-772D6974F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4D302E1-C428-64D6-292D-F2FCF1F79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5B66E14-F4C0-3C31-825C-A4F5EF7B6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22540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66AD418-9A65-4331-82A8-5FCD48680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6153639C-DB78-FAB8-8D14-FD3CC8AACF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8903723-10ED-09C6-7D54-0721F539E2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0319EDC-C7AE-7BF0-71BD-58ACAFF1B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5D1701A-7FE6-B25C-9149-14E024A8E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D864A25-87D5-900D-7F9B-B1C368425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71607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93E1A81-776A-6A66-BD38-A8717E5FC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1BBEE9E-D476-2D11-0B84-10147A76A9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0CFA2F4-A115-A085-90A4-199376E0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96650E0-E1EE-202B-8FBB-C142CC032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3BC6C71-68BF-FB9C-9D07-FADC68A3D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75169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1D463F37-C5F4-30EA-B97C-458F98B0F6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C7D2D7F-F4CB-528C-28F6-85954A8D52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F47E000-EB87-9341-E5A3-8540C851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813487-E84B-795A-5E06-36C111F29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FC26D2A-AD70-F34F-F788-62281E99E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84783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492644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pattFill prst="lt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440443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pattFill prst="lt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10E3F251-CF45-4776-B4DE-61D82BB19BBC}"/>
              </a:ext>
            </a:extLst>
          </p:cNvPr>
          <p:cNvSpPr txBox="1"/>
          <p:nvPr userDrawn="1"/>
        </p:nvSpPr>
        <p:spPr>
          <a:xfrm>
            <a:off x="11549571" y="6514176"/>
            <a:ext cx="441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fld id="{D8D532AE-1218-4540-83FB-2A8BCE0E4579}" type="slidenum">
              <a:rPr lang="zh-CN" altLang="en-US" sz="1200" smtClean="0">
                <a:solidFill>
                  <a:srgbClr val="393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 defTabSz="914400"/>
              <a:t>‹#›</a:t>
            </a:fld>
            <a:endParaRPr lang="zh-CN" altLang="en-US" sz="1200" dirty="0">
              <a:solidFill>
                <a:srgbClr val="3930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563353B-9E8F-48FB-B9AF-5FAAC8042DCF}"/>
              </a:ext>
            </a:extLst>
          </p:cNvPr>
          <p:cNvSpPr txBox="1"/>
          <p:nvPr userDrawn="1"/>
        </p:nvSpPr>
        <p:spPr>
          <a:xfrm>
            <a:off x="11117692" y="6514176"/>
            <a:ext cx="550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/>
            <a:r>
              <a:rPr lang="en-US" altLang="zh-CN" sz="1200">
                <a:solidFill>
                  <a:srgbClr val="393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</a:t>
            </a:r>
            <a:endParaRPr lang="zh-CN" altLang="en-US" sz="1200" dirty="0">
              <a:solidFill>
                <a:srgbClr val="3930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4D96687D-7856-4267-B04B-776DA89949B5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081406" y="6526635"/>
            <a:ext cx="0" cy="25917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1969AA0-A7AC-4B50-BCA4-BFAC4142B432}"/>
              </a:ext>
            </a:extLst>
          </p:cNvPr>
          <p:cNvSpPr txBox="1"/>
          <p:nvPr userDrawn="1"/>
        </p:nvSpPr>
        <p:spPr>
          <a:xfrm>
            <a:off x="252065" y="6533042"/>
            <a:ext cx="646079" cy="276999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4EEF9246-C91B-4825-B6DD-EC60CB4D7012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440051"/>
            <a:ext cx="1219200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648F19E-8DCD-4C41-B6D4-873EAD20D53A}"/>
              </a:ext>
            </a:extLst>
          </p:cNvPr>
          <p:cNvSpPr txBox="1"/>
          <p:nvPr userDrawn="1"/>
        </p:nvSpPr>
        <p:spPr>
          <a:xfrm>
            <a:off x="859686" y="6533042"/>
            <a:ext cx="1261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1200">
                <a:solidFill>
                  <a:srgbClr val="3930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工匠精神的内涵</a:t>
            </a: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9B616347-6C8E-45D5-9967-626B80F3BA46}"/>
              </a:ext>
            </a:extLst>
          </p:cNvPr>
          <p:cNvSpPr/>
          <p:nvPr userDrawn="1"/>
        </p:nvSpPr>
        <p:spPr bwMode="auto">
          <a:xfrm>
            <a:off x="3662275" y="6596333"/>
            <a:ext cx="168572" cy="168638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1CBCFB63-C050-4C03-AF59-7E51D0C7D67E}"/>
              </a:ext>
            </a:extLst>
          </p:cNvPr>
          <p:cNvSpPr/>
          <p:nvPr userDrawn="1"/>
        </p:nvSpPr>
        <p:spPr bwMode="auto">
          <a:xfrm>
            <a:off x="3999028" y="6596333"/>
            <a:ext cx="168572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D0CF814E-E683-488A-AA94-9D27C8C03A0F}"/>
              </a:ext>
            </a:extLst>
          </p:cNvPr>
          <p:cNvSpPr/>
          <p:nvPr userDrawn="1"/>
        </p:nvSpPr>
        <p:spPr bwMode="auto">
          <a:xfrm>
            <a:off x="4335780" y="6596333"/>
            <a:ext cx="168572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5193BFA7-D163-437F-9CC7-B773E9B60548}"/>
              </a:ext>
            </a:extLst>
          </p:cNvPr>
          <p:cNvSpPr/>
          <p:nvPr userDrawn="1"/>
        </p:nvSpPr>
        <p:spPr bwMode="auto">
          <a:xfrm>
            <a:off x="4672534" y="6596333"/>
            <a:ext cx="168572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835752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72B56AD-572D-4398-B549-14DD99228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AB26FE-AD44-4E97-8F9A-6A180288A9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FE81DB82-4EEC-4490-A7B8-15162017D2A2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3F99BAB4-8A0C-4D28-9ADA-EC5052CBC828}"/>
              </a:ext>
            </a:extLst>
          </p:cNvPr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5618E453-BD18-41E2-A648-E7C62F8E6971}"/>
              </a:ext>
            </a:extLst>
          </p:cNvPr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32B19AE-088B-4763-AFF9-B7E258E160A5}"/>
              </a:ext>
            </a:extLst>
          </p:cNvPr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914400" fontAlgn="ctr"/>
            <a:fld id="{170C0C04-E408-48A9-82A4-3716296300DE}" type="slidenum">
              <a:rPr lang="zh-CN" altLang="en-US" sz="140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400" fontAlgn="ctr"/>
              <a:t>‹#›</a:t>
            </a:fld>
            <a:endParaRPr lang="zh-CN" altLang="en-US" sz="1800" kern="0" dirty="0">
              <a:solidFill>
                <a:prstClr val="white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92283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pattFill prst="lt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10E3F251-CF45-4776-B4DE-61D82BB19BBC}"/>
              </a:ext>
            </a:extLst>
          </p:cNvPr>
          <p:cNvSpPr txBox="1"/>
          <p:nvPr userDrawn="1"/>
        </p:nvSpPr>
        <p:spPr>
          <a:xfrm>
            <a:off x="11549571" y="6514176"/>
            <a:ext cx="441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D8D532AE-1218-4540-83FB-2A8BCE0E4579}" type="slidenum">
              <a:rPr lang="zh-CN" altLang="en-US" sz="12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‹#›</a:t>
            </a:fld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563353B-9E8F-48FB-B9AF-5FAAC8042DCF}"/>
              </a:ext>
            </a:extLst>
          </p:cNvPr>
          <p:cNvSpPr txBox="1"/>
          <p:nvPr userDrawn="1"/>
        </p:nvSpPr>
        <p:spPr>
          <a:xfrm>
            <a:off x="11117692" y="6514176"/>
            <a:ext cx="550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4D96687D-7856-4267-B04B-776DA89949B5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081406" y="6526635"/>
            <a:ext cx="0" cy="25917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1969AA0-A7AC-4B50-BCA4-BFAC4142B432}"/>
              </a:ext>
            </a:extLst>
          </p:cNvPr>
          <p:cNvSpPr txBox="1"/>
          <p:nvPr userDrawn="1"/>
        </p:nvSpPr>
        <p:spPr>
          <a:xfrm>
            <a:off x="252065" y="6533042"/>
            <a:ext cx="646079" cy="276999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4EEF9246-C91B-4825-B6DD-EC60CB4D7012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440051"/>
            <a:ext cx="1219200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648F19E-8DCD-4C41-B6D4-873EAD20D53A}"/>
              </a:ext>
            </a:extLst>
          </p:cNvPr>
          <p:cNvSpPr txBox="1"/>
          <p:nvPr userDrawn="1"/>
        </p:nvSpPr>
        <p:spPr>
          <a:xfrm>
            <a:off x="859686" y="6533042"/>
            <a:ext cx="1261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工匠精神的内涵</a:t>
            </a: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9B616347-6C8E-45D5-9967-626B80F3BA46}"/>
              </a:ext>
            </a:extLst>
          </p:cNvPr>
          <p:cNvSpPr/>
          <p:nvPr userDrawn="1"/>
        </p:nvSpPr>
        <p:spPr bwMode="auto">
          <a:xfrm>
            <a:off x="3662275" y="6596333"/>
            <a:ext cx="168572" cy="168638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799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1CBCFB63-C050-4C03-AF59-7E51D0C7D67E}"/>
              </a:ext>
            </a:extLst>
          </p:cNvPr>
          <p:cNvSpPr/>
          <p:nvPr userDrawn="1"/>
        </p:nvSpPr>
        <p:spPr bwMode="auto">
          <a:xfrm>
            <a:off x="3999028" y="6596333"/>
            <a:ext cx="168572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799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D0CF814E-E683-488A-AA94-9D27C8C03A0F}"/>
              </a:ext>
            </a:extLst>
          </p:cNvPr>
          <p:cNvSpPr/>
          <p:nvPr userDrawn="1"/>
        </p:nvSpPr>
        <p:spPr bwMode="auto">
          <a:xfrm>
            <a:off x="4335780" y="6596333"/>
            <a:ext cx="168572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799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5193BFA7-D163-437F-9CC7-B773E9B60548}"/>
              </a:ext>
            </a:extLst>
          </p:cNvPr>
          <p:cNvSpPr/>
          <p:nvPr userDrawn="1"/>
        </p:nvSpPr>
        <p:spPr bwMode="auto">
          <a:xfrm>
            <a:off x="4672534" y="6596333"/>
            <a:ext cx="168572" cy="168638"/>
          </a:xfrm>
          <a:prstGeom prst="ellips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799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9044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EC67F32-B4E7-191D-D501-6BF35228C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8E89BE2E-9C0E-D10A-97A3-3721DAEFB6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7D70EB4-D8F8-FCF1-6CC4-86CB3CA02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548AA2D-2A9D-FABC-6997-8C62526CB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F9BBBB7-23F1-142F-C9E4-5165A000C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772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D56A551-BBB4-F58A-0CAD-55AFFF71E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0FA42A2-340C-9B47-88E8-5E194B5CB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FA48FCA-D495-A68B-5CF6-33210B900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E272735-D3E9-1B8A-4F0F-E9C0CA7B5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DE33A35-9EFE-84C6-67BB-E852B3F87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368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8309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07" r:id="rId2"/>
    <p:sldLayoutId id="2147483757" r:id="rId3"/>
    <p:sldLayoutId id="2147483766" r:id="rId4"/>
    <p:sldLayoutId id="2147483767" r:id="rId5"/>
    <p:sldLayoutId id="2147483768" r:id="rId6"/>
    <p:sldLayoutId id="214748378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0DC81F54-4117-62D3-009F-FD11060A3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19ED486-35E9-4936-D90E-230C3DB608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08585F1-17FE-1233-A101-9F918E4A70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91B025F-3B72-E46E-8DDC-1902ACA535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B95FFA9-E8D0-7AA1-C2A5-E2BE939D6B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456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0DC81F54-4117-62D3-009F-FD11060A3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19ED486-35E9-4936-D90E-230C3DB608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08585F1-17FE-1233-A101-9F918E4A70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91B025F-3B72-E46E-8DDC-1902ACA535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B95FFA9-E8D0-7AA1-C2A5-E2BE939D6B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527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0DC81F54-4117-62D3-009F-FD11060A3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19ED486-35E9-4936-D90E-230C3DB608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08585F1-17FE-1233-A101-9F918E4A70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91B025F-3B72-E46E-8DDC-1902ACA535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B95FFA9-E8D0-7AA1-C2A5-E2BE939D6B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985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  <p:sldLayoutId id="2147483816" r:id="rId14"/>
    <p:sldLayoutId id="2147483817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0DC81F54-4117-62D3-009F-FD11060A3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19ED486-35E9-4936-D90E-230C3DB608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08585F1-17FE-1233-A101-9F918E4A70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ED48980-37CD-4F4A-8D49-3E51CF6419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2023-10-15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91B025F-3B72-E46E-8DDC-1902ACA535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B95FFA9-E8D0-7AA1-C2A5-E2BE939D6B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998B177-389F-43B0-B587-8420DAC7D5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263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  <p:sldLayoutId id="2147483832" r:id="rId14"/>
    <p:sldLayoutId id="214748383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4">
            <a:extLst>
              <a:ext uri="{FF2B5EF4-FFF2-40B4-BE49-F238E27FC236}">
                <a16:creationId xmlns="" xmlns:a16="http://schemas.microsoft.com/office/drawing/2014/main" id="{D8ABC501-0137-4E4E-947E-BC8757AEEF54}"/>
              </a:ext>
            </a:extLst>
          </p:cNvPr>
          <p:cNvSpPr txBox="1"/>
          <p:nvPr/>
        </p:nvSpPr>
        <p:spPr>
          <a:xfrm>
            <a:off x="4139409" y="2491715"/>
            <a:ext cx="6980833" cy="20928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项目一 劳动观念</a:t>
            </a:r>
            <a:endParaRPr lang="en-US" altLang="zh-CN" sz="4800" b="1" dirty="0" smtClean="0">
              <a:solidFill>
                <a:srgbClr val="E53437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　</a:t>
            </a:r>
            <a:endParaRPr lang="en-US" altLang="zh-CN" sz="4800" b="1" dirty="0" smtClean="0">
              <a:solidFill>
                <a:srgbClr val="E53437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任务</a:t>
            </a:r>
            <a:r>
              <a:rPr lang="zh-CN" altLang="en-US" sz="4000" b="1" dirty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四</a:t>
            </a:r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践行工匠精神</a:t>
            </a:r>
            <a:endParaRPr lang="zh-CN" altLang="en-US" sz="4000" b="1" dirty="0">
              <a:solidFill>
                <a:srgbClr val="E53437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009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AACF1E8-0666-41D2-A96F-A69EDA26BF73}"/>
              </a:ext>
            </a:extLst>
          </p:cNvPr>
          <p:cNvSpPr/>
          <p:nvPr/>
        </p:nvSpPr>
        <p:spPr bwMode="auto">
          <a:xfrm>
            <a:off x="1" y="2925141"/>
            <a:ext cx="12192000" cy="2576630"/>
          </a:xfrm>
          <a:prstGeom prst="rect">
            <a:avLst/>
          </a:prstGeom>
          <a:gradFill>
            <a:gsLst>
              <a:gs pos="53000">
                <a:schemeClr val="accent1">
                  <a:lumMod val="98000"/>
                  <a:lumOff val="2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99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423336E7-727C-4082-B0E9-F36E1CFCB1DB}"/>
              </a:ext>
            </a:extLst>
          </p:cNvPr>
          <p:cNvSpPr/>
          <p:nvPr/>
        </p:nvSpPr>
        <p:spPr bwMode="auto">
          <a:xfrm>
            <a:off x="342911" y="261523"/>
            <a:ext cx="678435" cy="4570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34" name="TextBox 10">
            <a:extLst>
              <a:ext uri="{FF2B5EF4-FFF2-40B4-BE49-F238E27FC236}">
                <a16:creationId xmlns="" xmlns:a16="http://schemas.microsoft.com/office/drawing/2014/main" id="{EB38BFAB-5A6D-485C-992D-A3802DD15C35}"/>
              </a:ext>
            </a:extLst>
          </p:cNvPr>
          <p:cNvSpPr txBox="1"/>
          <p:nvPr/>
        </p:nvSpPr>
        <p:spPr>
          <a:xfrm>
            <a:off x="252064" y="310602"/>
            <a:ext cx="5562096" cy="52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799" b="1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工匠精神的是种“笨”精神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CF2AAC26-55AB-4D3A-91D0-C8F56E992F57}"/>
              </a:ext>
            </a:extLst>
          </p:cNvPr>
          <p:cNvSpPr/>
          <p:nvPr/>
        </p:nvSpPr>
        <p:spPr>
          <a:xfrm>
            <a:off x="549812" y="1894704"/>
            <a:ext cx="5920693" cy="853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999" b="1" kern="0" dirty="0">
                <a:solidFill>
                  <a:srgbClr val="393939"/>
                </a:solidFill>
                <a:cs typeface="+mn-ea"/>
                <a:sym typeface="+mn-lt"/>
              </a:rPr>
              <a:t>世界上没有一蹴而就的改革，也难得“四两拨千斤”的创新。所谓的终南捷径，不过是</a:t>
            </a:r>
            <a:r>
              <a:rPr lang="zh-CN" altLang="en-US" sz="1999" b="1" kern="0">
                <a:solidFill>
                  <a:srgbClr val="393939"/>
                </a:solidFill>
                <a:cs typeface="+mn-ea"/>
                <a:sym typeface="+mn-lt"/>
              </a:rPr>
              <a:t>自欺欺人。</a:t>
            </a:r>
            <a:endParaRPr lang="zh-CN" altLang="en-US" sz="1999" kern="0" dirty="0">
              <a:solidFill>
                <a:srgbClr val="393939"/>
              </a:solidFill>
              <a:cs typeface="+mn-ea"/>
              <a:sym typeface="+mn-lt"/>
            </a:endParaRPr>
          </a:p>
        </p:txBody>
      </p:sp>
      <p:sp>
        <p:nvSpPr>
          <p:cNvPr id="1218" name="矩形 1217">
            <a:extLst>
              <a:ext uri="{FF2B5EF4-FFF2-40B4-BE49-F238E27FC236}">
                <a16:creationId xmlns="" xmlns:a16="http://schemas.microsoft.com/office/drawing/2014/main" id="{D408319B-945B-4EE0-8D3D-9F19401CE6D6}"/>
              </a:ext>
            </a:extLst>
          </p:cNvPr>
          <p:cNvSpPr/>
          <p:nvPr/>
        </p:nvSpPr>
        <p:spPr>
          <a:xfrm>
            <a:off x="549812" y="3313551"/>
            <a:ext cx="5920693" cy="1692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999" kern="0" dirty="0">
                <a:solidFill>
                  <a:schemeClr val="bg1"/>
                </a:solidFill>
                <a:cs typeface="+mn-ea"/>
                <a:sym typeface="+mn-lt"/>
              </a:rPr>
              <a:t>如今，工业化、“互联网+”取代了小作坊，</a:t>
            </a:r>
            <a:r>
              <a:rPr lang="zh-CN" altLang="en-US" sz="1999" b="1" kern="0" dirty="0">
                <a:solidFill>
                  <a:srgbClr val="FFFF00"/>
                </a:solidFill>
                <a:cs typeface="+mn-ea"/>
                <a:sym typeface="+mn-lt"/>
              </a:rPr>
              <a:t>但“手艺人”的内涵和精神却不会变</a:t>
            </a:r>
            <a:r>
              <a:rPr lang="zh-CN" altLang="en-US" sz="1999" kern="0" dirty="0">
                <a:solidFill>
                  <a:srgbClr val="FFFF00"/>
                </a:solidFill>
                <a:cs typeface="+mn-ea"/>
                <a:sym typeface="+mn-lt"/>
              </a:rPr>
              <a:t>。</a:t>
            </a:r>
            <a:r>
              <a:rPr lang="zh-CN" altLang="en-US" sz="1999" kern="0" dirty="0">
                <a:solidFill>
                  <a:schemeClr val="bg1"/>
                </a:solidFill>
                <a:cs typeface="+mn-ea"/>
                <a:sym typeface="+mn-lt"/>
              </a:rPr>
              <a:t>能够在风雨中岿然不动的，或者风雨过后看到彩虹的，永远是那些坚持自我、坚守“工匠精神”的人。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3959" y="1924050"/>
            <a:ext cx="5543460" cy="3695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395645"/>
      </p:ext>
    </p:extLst>
  </p:cSld>
  <p:clrMapOvr>
    <a:masterClrMapping/>
  </p:clrMapOvr>
  <p:transition spd="slow" advTm="5599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矩形 132">
            <a:extLst>
              <a:ext uri="{FF2B5EF4-FFF2-40B4-BE49-F238E27FC236}">
                <a16:creationId xmlns="" xmlns:a16="http://schemas.microsoft.com/office/drawing/2014/main" id="{17632F45-12F1-41A5-9B91-BCAD10C07035}"/>
              </a:ext>
            </a:extLst>
          </p:cNvPr>
          <p:cNvSpPr/>
          <p:nvPr/>
        </p:nvSpPr>
        <p:spPr bwMode="auto">
          <a:xfrm>
            <a:off x="6319012" y="1288216"/>
            <a:ext cx="5235898" cy="465440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accent5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srgbClr val="3D3D3D"/>
              </a:solidFill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423336E7-727C-4082-B0E9-F36E1CFCB1DB}"/>
              </a:ext>
            </a:extLst>
          </p:cNvPr>
          <p:cNvSpPr/>
          <p:nvPr/>
        </p:nvSpPr>
        <p:spPr bwMode="auto">
          <a:xfrm>
            <a:off x="342911" y="261523"/>
            <a:ext cx="678435" cy="4570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34" name="TextBox 10">
            <a:extLst>
              <a:ext uri="{FF2B5EF4-FFF2-40B4-BE49-F238E27FC236}">
                <a16:creationId xmlns="" xmlns:a16="http://schemas.microsoft.com/office/drawing/2014/main" id="{EB38BFAB-5A6D-485C-992D-A3802DD15C35}"/>
              </a:ext>
            </a:extLst>
          </p:cNvPr>
          <p:cNvSpPr txBox="1"/>
          <p:nvPr/>
        </p:nvSpPr>
        <p:spPr>
          <a:xfrm>
            <a:off x="252064" y="310602"/>
            <a:ext cx="5562096" cy="52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799" b="1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工匠精神的是种“笨”精神</a:t>
            </a:r>
          </a:p>
        </p:txBody>
      </p:sp>
      <p:sp>
        <p:nvSpPr>
          <p:cNvPr id="130" name="矩形 129">
            <a:extLst>
              <a:ext uri="{FF2B5EF4-FFF2-40B4-BE49-F238E27FC236}">
                <a16:creationId xmlns="" xmlns:a16="http://schemas.microsoft.com/office/drawing/2014/main" id="{64552A52-9DDD-44F1-BAF5-08381C875249}"/>
              </a:ext>
            </a:extLst>
          </p:cNvPr>
          <p:cNvSpPr/>
          <p:nvPr/>
        </p:nvSpPr>
        <p:spPr>
          <a:xfrm>
            <a:off x="6498537" y="1597168"/>
            <a:ext cx="4832878" cy="4583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95842" algn="just">
              <a:spcAft>
                <a:spcPts val="750"/>
              </a:spcAft>
            </a:pPr>
            <a:r>
              <a:rPr lang="zh-CN" altLang="en-US" sz="1599" kern="0" dirty="0">
                <a:solidFill>
                  <a:srgbClr val="393939"/>
                </a:solidFill>
                <a:cs typeface="+mn-ea"/>
                <a:sym typeface="+mn-lt"/>
              </a:rPr>
              <a:t>被称作</a:t>
            </a:r>
            <a:r>
              <a:rPr lang="en-US" altLang="zh-CN" sz="1599" kern="0" dirty="0">
                <a:solidFill>
                  <a:srgbClr val="393939"/>
                </a:solidFill>
                <a:cs typeface="+mn-ea"/>
                <a:sym typeface="+mn-lt"/>
              </a:rPr>
              <a:t>"</a:t>
            </a:r>
            <a:r>
              <a:rPr lang="zh-CN" altLang="en-US" sz="1599" kern="0" dirty="0">
                <a:solidFill>
                  <a:srgbClr val="393939"/>
                </a:solidFill>
                <a:cs typeface="+mn-ea"/>
                <a:sym typeface="+mn-lt"/>
              </a:rPr>
              <a:t>国家名片</a:t>
            </a:r>
            <a:r>
              <a:rPr lang="en-US" altLang="zh-CN" sz="1599" kern="0" dirty="0">
                <a:solidFill>
                  <a:srgbClr val="393939"/>
                </a:solidFill>
                <a:cs typeface="+mn-ea"/>
                <a:sym typeface="+mn-lt"/>
              </a:rPr>
              <a:t>"</a:t>
            </a:r>
            <a:r>
              <a:rPr lang="zh-CN" altLang="en-US" sz="1599" kern="0" dirty="0">
                <a:solidFill>
                  <a:srgbClr val="393939"/>
                </a:solidFill>
                <a:cs typeface="+mn-ea"/>
                <a:sym typeface="+mn-lt"/>
              </a:rPr>
              <a:t>的核电站，对于很多人来说，是一个陌生而又神秘的地方，有这么一个人，他和核燃料打了</a:t>
            </a:r>
            <a:r>
              <a:rPr lang="en-US" altLang="zh-CN" sz="1599" kern="0" dirty="0">
                <a:solidFill>
                  <a:srgbClr val="393939"/>
                </a:solidFill>
                <a:cs typeface="+mn-ea"/>
                <a:sym typeface="+mn-lt"/>
              </a:rPr>
              <a:t>25</a:t>
            </a:r>
            <a:r>
              <a:rPr lang="zh-CN" altLang="en-US" sz="1599" kern="0" dirty="0">
                <a:solidFill>
                  <a:srgbClr val="393939"/>
                </a:solidFill>
                <a:cs typeface="+mn-ea"/>
                <a:sym typeface="+mn-lt"/>
              </a:rPr>
              <a:t>年交道，全国一半以上核电机组的核燃料都由他来操作，他的团队是国内唯一能对破损核燃料进行水下修复的。他便是我国第一代核燃料师</a:t>
            </a:r>
            <a:r>
              <a:rPr lang="en-US" altLang="zh-CN" sz="1599" kern="0" dirty="0">
                <a:solidFill>
                  <a:srgbClr val="393939"/>
                </a:solidFill>
                <a:cs typeface="+mn-ea"/>
                <a:sym typeface="+mn-lt"/>
              </a:rPr>
              <a:t>--</a:t>
            </a:r>
            <a:r>
              <a:rPr lang="zh-CN" altLang="en-US" sz="1599" kern="0" dirty="0">
                <a:solidFill>
                  <a:srgbClr val="393939"/>
                </a:solidFill>
                <a:cs typeface="+mn-ea"/>
                <a:sym typeface="+mn-lt"/>
              </a:rPr>
              <a:t>中广核核燃料师乔素凯。</a:t>
            </a:r>
            <a:r>
              <a:rPr lang="en-US" altLang="zh-CN" sz="1599" kern="0" dirty="0">
                <a:solidFill>
                  <a:srgbClr val="393939"/>
                </a:solidFill>
                <a:cs typeface="+mn-ea"/>
                <a:sym typeface="+mn-lt"/>
              </a:rPr>
              <a:t>1992</a:t>
            </a:r>
            <a:r>
              <a:rPr lang="zh-CN" altLang="en-US" sz="1599" kern="0" dirty="0">
                <a:solidFill>
                  <a:srgbClr val="393939"/>
                </a:solidFill>
                <a:cs typeface="+mn-ea"/>
                <a:sym typeface="+mn-lt"/>
              </a:rPr>
              <a:t>年技校毕业后来到大亚湾核电站，参与核燃料操作、修复等相关工作，到现在工作整整</a:t>
            </a:r>
            <a:r>
              <a:rPr lang="en-US" altLang="zh-CN" sz="1599" kern="0" dirty="0">
                <a:solidFill>
                  <a:srgbClr val="393939"/>
                </a:solidFill>
                <a:cs typeface="+mn-ea"/>
                <a:sym typeface="+mn-lt"/>
              </a:rPr>
              <a:t>25</a:t>
            </a:r>
            <a:r>
              <a:rPr lang="zh-CN" altLang="en-US" sz="1599" kern="0" dirty="0">
                <a:solidFill>
                  <a:srgbClr val="393939"/>
                </a:solidFill>
                <a:cs typeface="+mn-ea"/>
                <a:sym typeface="+mn-lt"/>
              </a:rPr>
              <a:t>年。</a:t>
            </a:r>
          </a:p>
          <a:p>
            <a:pPr indent="395842" algn="just">
              <a:spcAft>
                <a:spcPts val="750"/>
              </a:spcAft>
            </a:pPr>
            <a:endParaRPr lang="zh-CN" altLang="en-US" sz="1599" kern="0" dirty="0">
              <a:solidFill>
                <a:srgbClr val="393939"/>
              </a:solidFill>
              <a:cs typeface="+mn-ea"/>
              <a:sym typeface="+mn-lt"/>
            </a:endParaRPr>
          </a:p>
          <a:p>
            <a:pPr indent="395842" algn="just">
              <a:spcAft>
                <a:spcPts val="750"/>
              </a:spcAft>
            </a:pPr>
            <a:r>
              <a:rPr lang="zh-CN" altLang="en-US" sz="1599" kern="0" dirty="0">
                <a:solidFill>
                  <a:srgbClr val="393939"/>
                </a:solidFill>
                <a:cs typeface="+mn-ea"/>
                <a:sym typeface="+mn-lt"/>
              </a:rPr>
              <a:t>乔素凯的岗位在核电站的最深处，那是一个有如大海般的蔚蓝水池，美丽的水面下，就是令人闻之色变的核燃料， 每十八个月，核电站要进行一次大修，这是核电站最重要的时间，三分之一的核燃料要被置换，同时要对破损的核燃料组件进行修复。乔素凯说</a:t>
            </a:r>
            <a:r>
              <a:rPr lang="en-US" altLang="zh-CN" sz="1599" kern="0" dirty="0">
                <a:solidFill>
                  <a:srgbClr val="393939"/>
                </a:solidFill>
                <a:cs typeface="+mn-ea"/>
                <a:sym typeface="+mn-lt"/>
              </a:rPr>
              <a:t>:"</a:t>
            </a:r>
            <a:r>
              <a:rPr lang="zh-CN" altLang="en-US" sz="1599" kern="0" dirty="0">
                <a:solidFill>
                  <a:srgbClr val="393939"/>
                </a:solidFill>
                <a:cs typeface="+mn-ea"/>
                <a:sym typeface="+mn-lt"/>
              </a:rPr>
              <a:t>修复是最难的，风险最大的，就是有生命危险</a:t>
            </a:r>
            <a:r>
              <a:rPr lang="zh-CN" altLang="en-US" sz="1599" kern="0" dirty="0" smtClean="0">
                <a:solidFill>
                  <a:srgbClr val="393939"/>
                </a:solidFill>
                <a:cs typeface="+mn-ea"/>
                <a:sym typeface="+mn-lt"/>
              </a:rPr>
              <a:t>。</a:t>
            </a:r>
            <a:r>
              <a:rPr lang="en-US" altLang="zh-CN" sz="1599" kern="0" dirty="0" smtClean="0">
                <a:solidFill>
                  <a:srgbClr val="393939"/>
                </a:solidFill>
                <a:cs typeface="+mn-ea"/>
                <a:sym typeface="+mn-lt"/>
              </a:rPr>
              <a:t>“</a:t>
            </a:r>
          </a:p>
          <a:p>
            <a:pPr indent="395842" algn="just">
              <a:spcAft>
                <a:spcPts val="750"/>
              </a:spcAft>
            </a:pPr>
            <a:r>
              <a:rPr lang="en-US" altLang="zh-CN" sz="1599" kern="0" dirty="0">
                <a:solidFill>
                  <a:srgbClr val="393939"/>
                </a:solidFill>
                <a:cs typeface="+mn-ea"/>
                <a:sym typeface="+mn-lt"/>
              </a:rPr>
              <a:t>25</a:t>
            </a:r>
            <a:r>
              <a:rPr lang="zh-CN" altLang="en-US" sz="1599" kern="0" dirty="0">
                <a:solidFill>
                  <a:srgbClr val="393939"/>
                </a:solidFill>
                <a:cs typeface="+mn-ea"/>
                <a:sym typeface="+mn-lt"/>
              </a:rPr>
              <a:t>年来，乔素凯核燃料操作保持零失误。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402BB45E-621E-429F-B4DD-57F89BF50334}"/>
              </a:ext>
            </a:extLst>
          </p:cNvPr>
          <p:cNvGrpSpPr/>
          <p:nvPr/>
        </p:nvGrpSpPr>
        <p:grpSpPr>
          <a:xfrm>
            <a:off x="6410971" y="1017001"/>
            <a:ext cx="3370921" cy="500304"/>
            <a:chOff x="1096449" y="1016059"/>
            <a:chExt cx="3372238" cy="500499"/>
          </a:xfrm>
        </p:grpSpPr>
        <p:sp>
          <p:nvSpPr>
            <p:cNvPr id="3" name="矩形: 对角圆角 2">
              <a:extLst>
                <a:ext uri="{FF2B5EF4-FFF2-40B4-BE49-F238E27FC236}">
                  <a16:creationId xmlns="" xmlns:a16="http://schemas.microsoft.com/office/drawing/2014/main" id="{9E4CAE76-1AC1-4152-BB20-59DA2ACA696B}"/>
                </a:ext>
              </a:extLst>
            </p:cNvPr>
            <p:cNvSpPr/>
            <p:nvPr/>
          </p:nvSpPr>
          <p:spPr bwMode="auto">
            <a:xfrm>
              <a:off x="1096449" y="1016059"/>
              <a:ext cx="3372238" cy="500499"/>
            </a:xfrm>
            <a:prstGeom prst="round2DiagRect">
              <a:avLst>
                <a:gd name="adj1" fmla="val 25961"/>
                <a:gd name="adj2" fmla="val 0"/>
              </a:avLst>
            </a:prstGeom>
            <a:gradFill>
              <a:gsLst>
                <a:gs pos="53000">
                  <a:schemeClr val="accent1">
                    <a:lumMod val="98000"/>
                    <a:lumOff val="2000"/>
                  </a:schemeClr>
                </a:gs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>
                    <a:lumMod val="85000"/>
                  </a:schemeClr>
                </a:gs>
              </a:gsLst>
              <a:lin ang="5400000" scaled="1"/>
            </a:gra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9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35" name="组合 134">
              <a:extLst>
                <a:ext uri="{FF2B5EF4-FFF2-40B4-BE49-F238E27FC236}">
                  <a16:creationId xmlns="" xmlns:a16="http://schemas.microsoft.com/office/drawing/2014/main" id="{8B884DDF-D657-4529-BA27-FDDCE0F40E51}"/>
                </a:ext>
              </a:extLst>
            </p:cNvPr>
            <p:cNvGrpSpPr/>
            <p:nvPr/>
          </p:nvGrpSpPr>
          <p:grpSpPr>
            <a:xfrm>
              <a:off x="1356237" y="1069977"/>
              <a:ext cx="1710732" cy="409090"/>
              <a:chOff x="2367365" y="1087155"/>
              <a:chExt cx="1710732" cy="409090"/>
            </a:xfrm>
          </p:grpSpPr>
          <p:sp>
            <p:nvSpPr>
              <p:cNvPr id="136" name="矩形 135">
                <a:extLst>
                  <a:ext uri="{FF2B5EF4-FFF2-40B4-BE49-F238E27FC236}">
                    <a16:creationId xmlns="" xmlns:a16="http://schemas.microsoft.com/office/drawing/2014/main" id="{40234A55-F1D5-4C55-9E46-56D940FD97F8}"/>
                  </a:ext>
                </a:extLst>
              </p:cNvPr>
              <p:cNvSpPr/>
              <p:nvPr/>
            </p:nvSpPr>
            <p:spPr>
              <a:xfrm>
                <a:off x="2786346" y="1096135"/>
                <a:ext cx="1291751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914034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999" b="1">
                    <a:solidFill>
                      <a:srgbClr val="FFFFFF"/>
                    </a:solidFill>
                    <a:cs typeface="+mn-ea"/>
                    <a:sym typeface="+mn-lt"/>
                  </a:rPr>
                  <a:t>资料链接</a:t>
                </a:r>
                <a:endParaRPr lang="zh-CN" altLang="en-US" sz="1999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37" name="组合 136">
                <a:extLst>
                  <a:ext uri="{FF2B5EF4-FFF2-40B4-BE49-F238E27FC236}">
                    <a16:creationId xmlns="" xmlns:a16="http://schemas.microsoft.com/office/drawing/2014/main" id="{5EA5A738-D16B-4F9A-BD78-D5E75687B085}"/>
                  </a:ext>
                </a:extLst>
              </p:cNvPr>
              <p:cNvGrpSpPr/>
              <p:nvPr/>
            </p:nvGrpSpPr>
            <p:grpSpPr>
              <a:xfrm>
                <a:off x="2367365" y="1087155"/>
                <a:ext cx="407750" cy="407748"/>
                <a:chOff x="2325239" y="1045029"/>
                <a:chExt cx="492002" cy="492000"/>
              </a:xfrm>
            </p:grpSpPr>
            <p:sp>
              <p:nvSpPr>
                <p:cNvPr id="138" name="椭圆 137">
                  <a:extLst>
                    <a:ext uri="{FF2B5EF4-FFF2-40B4-BE49-F238E27FC236}">
                      <a16:creationId xmlns="" xmlns:a16="http://schemas.microsoft.com/office/drawing/2014/main" id="{57F8A50D-564E-4D78-824E-9838388A273D}"/>
                    </a:ext>
                  </a:extLst>
                </p:cNvPr>
                <p:cNvSpPr/>
                <p:nvPr/>
              </p:nvSpPr>
              <p:spPr bwMode="auto">
                <a:xfrm>
                  <a:off x="2325239" y="1045029"/>
                  <a:ext cx="492002" cy="492000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04" tIns="45702" rIns="91404" bIns="45702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914034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799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 5">
                  <a:extLst>
                    <a:ext uri="{FF2B5EF4-FFF2-40B4-BE49-F238E27FC236}">
                      <a16:creationId xmlns="" xmlns:a16="http://schemas.microsoft.com/office/drawing/2014/main" id="{0738464F-6A40-4E0F-A6EA-7465BE0C43A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378115" y="1141433"/>
                  <a:ext cx="361856" cy="299192"/>
                </a:xfrm>
                <a:custGeom>
                  <a:avLst/>
                  <a:gdLst>
                    <a:gd name="T0" fmla="*/ 487 w 1753"/>
                    <a:gd name="T1" fmla="*/ 542 h 1464"/>
                    <a:gd name="T2" fmla="*/ 1638 w 1753"/>
                    <a:gd name="T3" fmla="*/ 542 h 1464"/>
                    <a:gd name="T4" fmla="*/ 1638 w 1753"/>
                    <a:gd name="T5" fmla="*/ 1348 h 1464"/>
                    <a:gd name="T6" fmla="*/ 487 w 1753"/>
                    <a:gd name="T7" fmla="*/ 1348 h 1464"/>
                    <a:gd name="T8" fmla="*/ 487 w 1753"/>
                    <a:gd name="T9" fmla="*/ 542 h 1464"/>
                    <a:gd name="T10" fmla="*/ 741 w 1753"/>
                    <a:gd name="T11" fmla="*/ 890 h 1464"/>
                    <a:gd name="T12" fmla="*/ 850 w 1753"/>
                    <a:gd name="T13" fmla="*/ 781 h 1464"/>
                    <a:gd name="T14" fmla="*/ 741 w 1753"/>
                    <a:gd name="T15" fmla="*/ 672 h 1464"/>
                    <a:gd name="T16" fmla="*/ 632 w 1753"/>
                    <a:gd name="T17" fmla="*/ 781 h 1464"/>
                    <a:gd name="T18" fmla="*/ 741 w 1753"/>
                    <a:gd name="T19" fmla="*/ 890 h 1464"/>
                    <a:gd name="T20" fmla="*/ 1411 w 1753"/>
                    <a:gd name="T21" fmla="*/ 854 h 1464"/>
                    <a:gd name="T22" fmla="*/ 1319 w 1753"/>
                    <a:gd name="T23" fmla="*/ 885 h 1464"/>
                    <a:gd name="T24" fmla="*/ 1239 w 1753"/>
                    <a:gd name="T25" fmla="*/ 734 h 1464"/>
                    <a:gd name="T26" fmla="*/ 981 w 1753"/>
                    <a:gd name="T27" fmla="*/ 1106 h 1464"/>
                    <a:gd name="T28" fmla="*/ 843 w 1753"/>
                    <a:gd name="T29" fmla="*/ 1017 h 1464"/>
                    <a:gd name="T30" fmla="*/ 626 w 1753"/>
                    <a:gd name="T31" fmla="*/ 1253 h 1464"/>
                    <a:gd name="T32" fmla="*/ 1534 w 1753"/>
                    <a:gd name="T33" fmla="*/ 1253 h 1464"/>
                    <a:gd name="T34" fmla="*/ 1411 w 1753"/>
                    <a:gd name="T35" fmla="*/ 854 h 1464"/>
                    <a:gd name="T36" fmla="*/ 149 w 1753"/>
                    <a:gd name="T37" fmla="*/ 562 h 1464"/>
                    <a:gd name="T38" fmla="*/ 372 w 1753"/>
                    <a:gd name="T39" fmla="*/ 476 h 1464"/>
                    <a:gd name="T40" fmla="*/ 372 w 1753"/>
                    <a:gd name="T41" fmla="*/ 1142 h 1464"/>
                    <a:gd name="T42" fmla="*/ 149 w 1753"/>
                    <a:gd name="T43" fmla="*/ 562 h 1464"/>
                    <a:gd name="T44" fmla="*/ 1330 w 1753"/>
                    <a:gd name="T45" fmla="*/ 427 h 1464"/>
                    <a:gd name="T46" fmla="*/ 500 w 1753"/>
                    <a:gd name="T47" fmla="*/ 427 h 1464"/>
                    <a:gd name="T48" fmla="*/ 1223 w 1753"/>
                    <a:gd name="T49" fmla="*/ 149 h 1464"/>
                    <a:gd name="T50" fmla="*/ 1330 w 1753"/>
                    <a:gd name="T51" fmla="*/ 427 h 1464"/>
                    <a:gd name="T52" fmla="*/ 1453 w 1753"/>
                    <a:gd name="T53" fmla="*/ 427 h 1464"/>
                    <a:gd name="T54" fmla="*/ 1289 w 1753"/>
                    <a:gd name="T55" fmla="*/ 0 h 1464"/>
                    <a:gd name="T56" fmla="*/ 0 w 1753"/>
                    <a:gd name="T57" fmla="*/ 496 h 1464"/>
                    <a:gd name="T58" fmla="*/ 372 w 1753"/>
                    <a:gd name="T59" fmla="*/ 1463 h 1464"/>
                    <a:gd name="T60" fmla="*/ 372 w 1753"/>
                    <a:gd name="T61" fmla="*/ 1464 h 1464"/>
                    <a:gd name="T62" fmla="*/ 1753 w 1753"/>
                    <a:gd name="T63" fmla="*/ 1464 h 1464"/>
                    <a:gd name="T64" fmla="*/ 1753 w 1753"/>
                    <a:gd name="T65" fmla="*/ 427 h 1464"/>
                    <a:gd name="T66" fmla="*/ 1453 w 1753"/>
                    <a:gd name="T67" fmla="*/ 427 h 1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53" h="1464">
                      <a:moveTo>
                        <a:pt x="487" y="542"/>
                      </a:moveTo>
                      <a:lnTo>
                        <a:pt x="1638" y="542"/>
                      </a:lnTo>
                      <a:lnTo>
                        <a:pt x="1638" y="1348"/>
                      </a:lnTo>
                      <a:lnTo>
                        <a:pt x="487" y="1348"/>
                      </a:lnTo>
                      <a:lnTo>
                        <a:pt x="487" y="542"/>
                      </a:lnTo>
                      <a:close/>
                      <a:moveTo>
                        <a:pt x="741" y="890"/>
                      </a:moveTo>
                      <a:cubicBezTo>
                        <a:pt x="801" y="890"/>
                        <a:pt x="850" y="841"/>
                        <a:pt x="850" y="781"/>
                      </a:cubicBezTo>
                      <a:cubicBezTo>
                        <a:pt x="850" y="721"/>
                        <a:pt x="801" y="672"/>
                        <a:pt x="741" y="672"/>
                      </a:cubicBezTo>
                      <a:cubicBezTo>
                        <a:pt x="680" y="672"/>
                        <a:pt x="632" y="721"/>
                        <a:pt x="632" y="781"/>
                      </a:cubicBezTo>
                      <a:cubicBezTo>
                        <a:pt x="632" y="841"/>
                        <a:pt x="680" y="890"/>
                        <a:pt x="741" y="890"/>
                      </a:cubicBezTo>
                      <a:close/>
                      <a:moveTo>
                        <a:pt x="1411" y="854"/>
                      </a:moveTo>
                      <a:lnTo>
                        <a:pt x="1319" y="885"/>
                      </a:lnTo>
                      <a:lnTo>
                        <a:pt x="1239" y="734"/>
                      </a:lnTo>
                      <a:lnTo>
                        <a:pt x="981" y="1106"/>
                      </a:lnTo>
                      <a:lnTo>
                        <a:pt x="843" y="1017"/>
                      </a:lnTo>
                      <a:lnTo>
                        <a:pt x="626" y="1253"/>
                      </a:lnTo>
                      <a:lnTo>
                        <a:pt x="1534" y="1253"/>
                      </a:lnTo>
                      <a:lnTo>
                        <a:pt x="1411" y="854"/>
                      </a:lnTo>
                      <a:close/>
                      <a:moveTo>
                        <a:pt x="149" y="562"/>
                      </a:moveTo>
                      <a:lnTo>
                        <a:pt x="372" y="476"/>
                      </a:lnTo>
                      <a:lnTo>
                        <a:pt x="372" y="1142"/>
                      </a:lnTo>
                      <a:lnTo>
                        <a:pt x="149" y="562"/>
                      </a:lnTo>
                      <a:close/>
                      <a:moveTo>
                        <a:pt x="1330" y="427"/>
                      </a:moveTo>
                      <a:lnTo>
                        <a:pt x="500" y="427"/>
                      </a:lnTo>
                      <a:lnTo>
                        <a:pt x="1223" y="149"/>
                      </a:lnTo>
                      <a:lnTo>
                        <a:pt x="1330" y="427"/>
                      </a:lnTo>
                      <a:close/>
                      <a:moveTo>
                        <a:pt x="1453" y="427"/>
                      </a:moveTo>
                      <a:lnTo>
                        <a:pt x="1289" y="0"/>
                      </a:lnTo>
                      <a:lnTo>
                        <a:pt x="0" y="496"/>
                      </a:lnTo>
                      <a:lnTo>
                        <a:pt x="372" y="1463"/>
                      </a:lnTo>
                      <a:lnTo>
                        <a:pt x="372" y="1464"/>
                      </a:lnTo>
                      <a:lnTo>
                        <a:pt x="1753" y="1464"/>
                      </a:lnTo>
                      <a:lnTo>
                        <a:pt x="1753" y="427"/>
                      </a:lnTo>
                      <a:lnTo>
                        <a:pt x="1453" y="42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04" tIns="45702" rIns="91404" bIns="457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034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799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6" name="TextBox 15"/>
          <p:cNvSpPr txBox="1"/>
          <p:nvPr/>
        </p:nvSpPr>
        <p:spPr>
          <a:xfrm>
            <a:off x="5640213" y="660143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611" y="2113613"/>
            <a:ext cx="4628911" cy="31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388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839"/>
    </mc:Choice>
    <mc:Fallback xmlns:a14="http://schemas.microsoft.com/office/drawing/2010/main" xmlns:a16="http://schemas.microsoft.com/office/drawing/2014/main" xmlns="">
      <p:transition advTm="3839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6968" y="738368"/>
            <a:ext cx="5656986" cy="5656986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423336E7-727C-4082-B0E9-F36E1CFCB1DB}"/>
              </a:ext>
            </a:extLst>
          </p:cNvPr>
          <p:cNvSpPr/>
          <p:nvPr/>
        </p:nvSpPr>
        <p:spPr bwMode="auto">
          <a:xfrm>
            <a:off x="342911" y="261523"/>
            <a:ext cx="678435" cy="4570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34" name="TextBox 10">
            <a:extLst>
              <a:ext uri="{FF2B5EF4-FFF2-40B4-BE49-F238E27FC236}">
                <a16:creationId xmlns="" xmlns:a16="http://schemas.microsoft.com/office/drawing/2014/main" id="{EB38BFAB-5A6D-485C-992D-A3802DD15C35}"/>
              </a:ext>
            </a:extLst>
          </p:cNvPr>
          <p:cNvSpPr txBox="1"/>
          <p:nvPr/>
        </p:nvSpPr>
        <p:spPr>
          <a:xfrm>
            <a:off x="252064" y="310602"/>
            <a:ext cx="5562096" cy="52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799" b="1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工匠精神的是种“轴”精神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16FF4951-A9E7-46DA-8D1A-41869D3291BE}"/>
              </a:ext>
            </a:extLst>
          </p:cNvPr>
          <p:cNvSpPr/>
          <p:nvPr/>
        </p:nvSpPr>
        <p:spPr>
          <a:xfrm>
            <a:off x="5936691" y="2836089"/>
            <a:ext cx="5413466" cy="117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799" kern="0" dirty="0">
                <a:cs typeface="+mn-ea"/>
                <a:sym typeface="+mn-lt"/>
              </a:rPr>
              <a:t>北京人形容一个人“轴”，说的就是他钻牛角尖，不懂变通。用浙江人的话来说，就是脑子“一根筋”，不会</a:t>
            </a:r>
            <a:r>
              <a:rPr lang="zh-CN" altLang="en-US" sz="1799" kern="0">
                <a:cs typeface="+mn-ea"/>
                <a:sym typeface="+mn-lt"/>
              </a:rPr>
              <a:t>转弯。</a:t>
            </a:r>
            <a:endParaRPr lang="zh-CN" altLang="en-US" sz="1799" kern="0" dirty="0">
              <a:cs typeface="+mn-ea"/>
              <a:sym typeface="+mn-lt"/>
            </a:endParaRPr>
          </a:p>
        </p:txBody>
      </p:sp>
      <p:sp>
        <p:nvSpPr>
          <p:cNvPr id="749" name="矩形 748">
            <a:extLst>
              <a:ext uri="{FF2B5EF4-FFF2-40B4-BE49-F238E27FC236}">
                <a16:creationId xmlns="" xmlns:a16="http://schemas.microsoft.com/office/drawing/2014/main" id="{8B73A1F7-6153-4F63-9B29-AEDF2A61C009}"/>
              </a:ext>
            </a:extLst>
          </p:cNvPr>
          <p:cNvSpPr/>
          <p:nvPr/>
        </p:nvSpPr>
        <p:spPr>
          <a:xfrm>
            <a:off x="5936691" y="4159844"/>
            <a:ext cx="5413466" cy="1292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999" b="1" kern="0">
                <a:solidFill>
                  <a:schemeClr val="accent2"/>
                </a:solidFill>
                <a:cs typeface="+mn-ea"/>
                <a:sym typeface="+mn-lt"/>
              </a:rPr>
              <a:t>所谓的“轴”，就是一种追求极致的精神，专业专注的精神。</a:t>
            </a:r>
            <a:r>
              <a:rPr lang="zh-CN" altLang="en-US" sz="1999" kern="0">
                <a:cs typeface="+mn-ea"/>
                <a:sym typeface="+mn-lt"/>
              </a:rPr>
              <a:t>一生专注做一事，珍视“身后名”，不贪“眼前利”。</a:t>
            </a:r>
            <a:endParaRPr lang="zh-CN" altLang="en-US" sz="1999" kern="0" dirty="0"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9FAA3700-2E00-474C-9D87-C0984239C6C9}"/>
              </a:ext>
            </a:extLst>
          </p:cNvPr>
          <p:cNvSpPr/>
          <p:nvPr/>
        </p:nvSpPr>
        <p:spPr bwMode="auto">
          <a:xfrm>
            <a:off x="6241929" y="1805264"/>
            <a:ext cx="2049245" cy="519756"/>
          </a:xfrm>
          <a:prstGeom prst="roundRect">
            <a:avLst/>
          </a:prstGeom>
          <a:gradFill>
            <a:gsLst>
              <a:gs pos="53000">
                <a:schemeClr val="accent1">
                  <a:lumMod val="98000"/>
                  <a:lumOff val="2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399" b="1">
                <a:solidFill>
                  <a:schemeClr val="bg1"/>
                </a:solidFill>
                <a:cs typeface="+mn-ea"/>
                <a:sym typeface="+mn-lt"/>
              </a:rPr>
              <a:t>追求极致</a:t>
            </a:r>
          </a:p>
        </p:txBody>
      </p:sp>
      <p:sp>
        <p:nvSpPr>
          <p:cNvPr id="750" name="矩形: 圆角 749">
            <a:extLst>
              <a:ext uri="{FF2B5EF4-FFF2-40B4-BE49-F238E27FC236}">
                <a16:creationId xmlns="" xmlns:a16="http://schemas.microsoft.com/office/drawing/2014/main" id="{9247346A-0029-46AC-AB26-934C07236D8E}"/>
              </a:ext>
            </a:extLst>
          </p:cNvPr>
          <p:cNvSpPr/>
          <p:nvPr/>
        </p:nvSpPr>
        <p:spPr bwMode="auto">
          <a:xfrm>
            <a:off x="8982142" y="1805264"/>
            <a:ext cx="2049245" cy="519756"/>
          </a:xfrm>
          <a:prstGeom prst="roundRect">
            <a:avLst/>
          </a:prstGeom>
          <a:gradFill>
            <a:gsLst>
              <a:gs pos="53000">
                <a:schemeClr val="accent1">
                  <a:lumMod val="98000"/>
                  <a:lumOff val="2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399" b="1">
                <a:solidFill>
                  <a:schemeClr val="bg1"/>
                </a:solidFill>
                <a:cs typeface="+mn-ea"/>
                <a:sym typeface="+mn-lt"/>
              </a:rPr>
              <a:t>专业专注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51A7637B-496F-4F60-A98D-96E7DF4863D7}"/>
              </a:ext>
            </a:extLst>
          </p:cNvPr>
          <p:cNvCxnSpPr/>
          <p:nvPr/>
        </p:nvCxnSpPr>
        <p:spPr bwMode="auto">
          <a:xfrm>
            <a:off x="5936691" y="2486872"/>
            <a:ext cx="542549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882023121"/>
      </p:ext>
    </p:extLst>
  </p:cSld>
  <p:clrMapOvr>
    <a:masterClrMapping/>
  </p:clrMapOvr>
  <p:transition spd="slow" advTm="5341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423336E7-727C-4082-B0E9-F36E1CFCB1DB}"/>
              </a:ext>
            </a:extLst>
          </p:cNvPr>
          <p:cNvSpPr/>
          <p:nvPr/>
        </p:nvSpPr>
        <p:spPr bwMode="auto">
          <a:xfrm>
            <a:off x="342911" y="261523"/>
            <a:ext cx="678435" cy="4570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34" name="TextBox 10">
            <a:extLst>
              <a:ext uri="{FF2B5EF4-FFF2-40B4-BE49-F238E27FC236}">
                <a16:creationId xmlns="" xmlns:a16="http://schemas.microsoft.com/office/drawing/2014/main" id="{EB38BFAB-5A6D-485C-992D-A3802DD15C35}"/>
              </a:ext>
            </a:extLst>
          </p:cNvPr>
          <p:cNvSpPr txBox="1"/>
          <p:nvPr/>
        </p:nvSpPr>
        <p:spPr>
          <a:xfrm>
            <a:off x="252064" y="310602"/>
            <a:ext cx="5562096" cy="52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799" b="1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工匠精神的是种“轴”精神</a:t>
            </a:r>
          </a:p>
        </p:txBody>
      </p:sp>
      <p:sp>
        <p:nvSpPr>
          <p:cNvPr id="752" name="矩形 751">
            <a:extLst>
              <a:ext uri="{FF2B5EF4-FFF2-40B4-BE49-F238E27FC236}">
                <a16:creationId xmlns="" xmlns:a16="http://schemas.microsoft.com/office/drawing/2014/main" id="{7638A98E-373B-4FE1-931A-76D8B17E0C4C}"/>
              </a:ext>
            </a:extLst>
          </p:cNvPr>
          <p:cNvSpPr/>
          <p:nvPr/>
        </p:nvSpPr>
        <p:spPr bwMode="auto">
          <a:xfrm>
            <a:off x="638290" y="1536634"/>
            <a:ext cx="4684653" cy="418535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accent5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9">
              <a:solidFill>
                <a:srgbClr val="3D3D3D"/>
              </a:solidFill>
              <a:cs typeface="+mn-ea"/>
              <a:sym typeface="+mn-lt"/>
            </a:endParaRPr>
          </a:p>
        </p:txBody>
      </p:sp>
      <p:sp>
        <p:nvSpPr>
          <p:cNvPr id="753" name="矩形 752">
            <a:extLst>
              <a:ext uri="{FF2B5EF4-FFF2-40B4-BE49-F238E27FC236}">
                <a16:creationId xmlns="" xmlns:a16="http://schemas.microsoft.com/office/drawing/2014/main" id="{6CBE6A04-4017-4EDB-91ED-C0608956EDED}"/>
              </a:ext>
            </a:extLst>
          </p:cNvPr>
          <p:cNvSpPr/>
          <p:nvPr/>
        </p:nvSpPr>
        <p:spPr>
          <a:xfrm>
            <a:off x="801644" y="4705868"/>
            <a:ext cx="4352923" cy="1476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95842" algn="just">
              <a:spcAft>
                <a:spcPts val="750"/>
              </a:spcAft>
            </a:pPr>
            <a:r>
              <a:rPr lang="zh-CN" altLang="en-US" sz="1799" kern="0" dirty="0">
                <a:solidFill>
                  <a:srgbClr val="393939"/>
                </a:solidFill>
                <a:cs typeface="+mn-ea"/>
                <a:sym typeface="+mn-lt"/>
              </a:rPr>
              <a:t>工作</a:t>
            </a:r>
            <a:r>
              <a:rPr lang="en-US" altLang="zh-CN" sz="1799" kern="0" dirty="0">
                <a:solidFill>
                  <a:srgbClr val="393939"/>
                </a:solidFill>
                <a:cs typeface="+mn-ea"/>
                <a:sym typeface="+mn-lt"/>
              </a:rPr>
              <a:t>19</a:t>
            </a:r>
            <a:r>
              <a:rPr lang="zh-CN" altLang="en-US" sz="1799" kern="0" dirty="0">
                <a:solidFill>
                  <a:srgbClr val="393939"/>
                </a:solidFill>
                <a:cs typeface="+mn-ea"/>
                <a:sym typeface="+mn-lt"/>
              </a:rPr>
              <a:t>年来，王进始终把确保输电线路可靠供电作为自己的首要责任。他长期扎根特、超高压输电线路带电作业一线，带电检修</a:t>
            </a:r>
            <a:r>
              <a:rPr lang="en-US" altLang="zh-CN" sz="1799" kern="0" dirty="0">
                <a:solidFill>
                  <a:srgbClr val="393939"/>
                </a:solidFill>
                <a:cs typeface="+mn-ea"/>
                <a:sym typeface="+mn-lt"/>
              </a:rPr>
              <a:t>300</a:t>
            </a:r>
            <a:r>
              <a:rPr lang="zh-CN" altLang="en-US" sz="1799" kern="0" dirty="0">
                <a:solidFill>
                  <a:srgbClr val="393939"/>
                </a:solidFill>
                <a:cs typeface="+mn-ea"/>
                <a:sym typeface="+mn-lt"/>
              </a:rPr>
              <a:t>余次实现</a:t>
            </a:r>
            <a:r>
              <a:rPr lang="en-US" altLang="zh-CN" sz="1799" kern="0" dirty="0">
                <a:solidFill>
                  <a:srgbClr val="393939"/>
                </a:solidFill>
                <a:cs typeface="+mn-ea"/>
                <a:sym typeface="+mn-lt"/>
              </a:rPr>
              <a:t>"</a:t>
            </a:r>
            <a:r>
              <a:rPr lang="zh-CN" altLang="en-US" sz="1799" kern="0" dirty="0">
                <a:solidFill>
                  <a:srgbClr val="393939"/>
                </a:solidFill>
                <a:cs typeface="+mn-ea"/>
                <a:sym typeface="+mn-lt"/>
              </a:rPr>
              <a:t>零失误</a:t>
            </a:r>
            <a:r>
              <a:rPr lang="en-US" altLang="zh-CN" sz="1799" kern="0" dirty="0">
                <a:solidFill>
                  <a:srgbClr val="393939"/>
                </a:solidFill>
                <a:cs typeface="+mn-ea"/>
                <a:sym typeface="+mn-lt"/>
              </a:rPr>
              <a:t>"</a:t>
            </a:r>
            <a:r>
              <a:rPr lang="zh-CN" altLang="en-US" sz="1799" kern="0" dirty="0">
                <a:solidFill>
                  <a:srgbClr val="393939"/>
                </a:solidFill>
                <a:cs typeface="+mn-ea"/>
                <a:sym typeface="+mn-lt"/>
              </a:rPr>
              <a:t>，为企业和社会创造了巨大经济价值</a:t>
            </a:r>
          </a:p>
        </p:txBody>
      </p:sp>
      <p:sp>
        <p:nvSpPr>
          <p:cNvPr id="754" name="矩形 753">
            <a:extLst>
              <a:ext uri="{FF2B5EF4-FFF2-40B4-BE49-F238E27FC236}">
                <a16:creationId xmlns="" xmlns:a16="http://schemas.microsoft.com/office/drawing/2014/main" id="{6691554A-70BF-428C-B43B-8B291C1C23CC}"/>
              </a:ext>
            </a:extLst>
          </p:cNvPr>
          <p:cNvSpPr/>
          <p:nvPr/>
        </p:nvSpPr>
        <p:spPr>
          <a:xfrm>
            <a:off x="821878" y="1981981"/>
            <a:ext cx="4332689" cy="2723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799" kern="0" dirty="0">
                <a:solidFill>
                  <a:srgbClr val="393939"/>
                </a:solidFill>
                <a:cs typeface="+mn-ea"/>
                <a:sym typeface="+mn-lt"/>
              </a:rPr>
              <a:t>1998</a:t>
            </a:r>
            <a:r>
              <a:rPr lang="zh-CN" altLang="en-US" sz="1799" kern="0" dirty="0">
                <a:solidFill>
                  <a:srgbClr val="393939"/>
                </a:solidFill>
                <a:cs typeface="+mn-ea"/>
                <a:sym typeface="+mn-lt"/>
              </a:rPr>
              <a:t>年，王进刚从临沂技校毕业时，一登高就腿软，听到放电就发抖，是一个对带电作业充满了恐惧的</a:t>
            </a:r>
            <a:r>
              <a:rPr lang="en-US" altLang="zh-CN" sz="1799" kern="0" dirty="0">
                <a:solidFill>
                  <a:srgbClr val="393939"/>
                </a:solidFill>
                <a:cs typeface="+mn-ea"/>
                <a:sym typeface="+mn-lt"/>
              </a:rPr>
              <a:t>"</a:t>
            </a:r>
            <a:r>
              <a:rPr lang="zh-CN" altLang="en-US" sz="1799" kern="0" dirty="0">
                <a:solidFill>
                  <a:srgbClr val="393939"/>
                </a:solidFill>
                <a:cs typeface="+mn-ea"/>
                <a:sym typeface="+mn-lt"/>
              </a:rPr>
              <a:t>菜鸟</a:t>
            </a:r>
            <a:r>
              <a:rPr lang="en-US" altLang="zh-CN" sz="1799" kern="0" dirty="0">
                <a:solidFill>
                  <a:srgbClr val="393939"/>
                </a:solidFill>
                <a:cs typeface="+mn-ea"/>
                <a:sym typeface="+mn-lt"/>
              </a:rPr>
              <a:t>"</a:t>
            </a:r>
            <a:r>
              <a:rPr lang="zh-CN" altLang="en-US" sz="1799" kern="0" dirty="0">
                <a:solidFill>
                  <a:srgbClr val="393939"/>
                </a:solidFill>
                <a:cs typeface="+mn-ea"/>
                <a:sym typeface="+mn-lt"/>
              </a:rPr>
              <a:t>。后来，接触到带电作业后，只要一有时间，他就埋头研究各种输电线路的参考书和塔形金具的图纸。从门形塔到酒杯塔，从单回线路到同塔双回，哪种塔形应该怎样攀爬，王进都一一学懂吃透</a:t>
            </a:r>
            <a:r>
              <a:rPr lang="zh-CN" altLang="en-US" sz="1799" kern="0" dirty="0" smtClean="0">
                <a:solidFill>
                  <a:srgbClr val="393939"/>
                </a:solidFill>
                <a:cs typeface="+mn-ea"/>
                <a:sym typeface="+mn-lt"/>
              </a:rPr>
              <a:t>。</a:t>
            </a:r>
            <a:endParaRPr lang="zh-CN" altLang="en-US" sz="1799" kern="0" dirty="0">
              <a:solidFill>
                <a:srgbClr val="393939"/>
              </a:solidFill>
              <a:cs typeface="+mn-ea"/>
              <a:sym typeface="+mn-lt"/>
            </a:endParaRPr>
          </a:p>
        </p:txBody>
      </p:sp>
      <p:grpSp>
        <p:nvGrpSpPr>
          <p:cNvPr id="755" name="组合 754">
            <a:extLst>
              <a:ext uri="{FF2B5EF4-FFF2-40B4-BE49-F238E27FC236}">
                <a16:creationId xmlns="" xmlns:a16="http://schemas.microsoft.com/office/drawing/2014/main" id="{80F6F67F-D3BD-4A53-A9EF-6CBC79F1632C}"/>
              </a:ext>
            </a:extLst>
          </p:cNvPr>
          <p:cNvGrpSpPr/>
          <p:nvPr/>
        </p:nvGrpSpPr>
        <p:grpSpPr>
          <a:xfrm>
            <a:off x="730249" y="1265420"/>
            <a:ext cx="3370921" cy="500304"/>
            <a:chOff x="1096449" y="1016059"/>
            <a:chExt cx="3372238" cy="500499"/>
          </a:xfrm>
        </p:grpSpPr>
        <p:sp>
          <p:nvSpPr>
            <p:cNvPr id="756" name="矩形: 对角圆角 755">
              <a:extLst>
                <a:ext uri="{FF2B5EF4-FFF2-40B4-BE49-F238E27FC236}">
                  <a16:creationId xmlns="" xmlns:a16="http://schemas.microsoft.com/office/drawing/2014/main" id="{95A3426A-9190-4D4E-A75F-8D1A6238C3BC}"/>
                </a:ext>
              </a:extLst>
            </p:cNvPr>
            <p:cNvSpPr/>
            <p:nvPr/>
          </p:nvSpPr>
          <p:spPr bwMode="auto">
            <a:xfrm>
              <a:off x="1096449" y="1016059"/>
              <a:ext cx="3372238" cy="500499"/>
            </a:xfrm>
            <a:prstGeom prst="round2DiagRect">
              <a:avLst>
                <a:gd name="adj1" fmla="val 25961"/>
                <a:gd name="adj2" fmla="val 0"/>
              </a:avLst>
            </a:prstGeom>
            <a:gradFill>
              <a:gsLst>
                <a:gs pos="53000">
                  <a:schemeClr val="accent1">
                    <a:lumMod val="98000"/>
                    <a:lumOff val="2000"/>
                  </a:schemeClr>
                </a:gs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>
                    <a:lumMod val="85000"/>
                  </a:schemeClr>
                </a:gs>
              </a:gsLst>
              <a:lin ang="5400000" scaled="1"/>
            </a:gra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9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57" name="组合 756">
              <a:extLst>
                <a:ext uri="{FF2B5EF4-FFF2-40B4-BE49-F238E27FC236}">
                  <a16:creationId xmlns="" xmlns:a16="http://schemas.microsoft.com/office/drawing/2014/main" id="{6EB55DB8-C139-4E2A-B5FF-868393F4422E}"/>
                </a:ext>
              </a:extLst>
            </p:cNvPr>
            <p:cNvGrpSpPr/>
            <p:nvPr/>
          </p:nvGrpSpPr>
          <p:grpSpPr>
            <a:xfrm>
              <a:off x="1356237" y="1069977"/>
              <a:ext cx="1710732" cy="409090"/>
              <a:chOff x="2367365" y="1087155"/>
              <a:chExt cx="1710732" cy="409090"/>
            </a:xfrm>
          </p:grpSpPr>
          <p:sp>
            <p:nvSpPr>
              <p:cNvPr id="758" name="矩形 757">
                <a:extLst>
                  <a:ext uri="{FF2B5EF4-FFF2-40B4-BE49-F238E27FC236}">
                    <a16:creationId xmlns="" xmlns:a16="http://schemas.microsoft.com/office/drawing/2014/main" id="{AF6D472E-4C1D-4CAC-B43C-3F21457C6224}"/>
                  </a:ext>
                </a:extLst>
              </p:cNvPr>
              <p:cNvSpPr/>
              <p:nvPr/>
            </p:nvSpPr>
            <p:spPr>
              <a:xfrm>
                <a:off x="2786346" y="1096135"/>
                <a:ext cx="1291751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914034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999" b="1">
                    <a:solidFill>
                      <a:srgbClr val="FFFFFF"/>
                    </a:solidFill>
                    <a:cs typeface="+mn-ea"/>
                    <a:sym typeface="+mn-lt"/>
                  </a:rPr>
                  <a:t>资料链接</a:t>
                </a:r>
                <a:endParaRPr lang="zh-CN" altLang="en-US" sz="1999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759" name="组合 758">
                <a:extLst>
                  <a:ext uri="{FF2B5EF4-FFF2-40B4-BE49-F238E27FC236}">
                    <a16:creationId xmlns="" xmlns:a16="http://schemas.microsoft.com/office/drawing/2014/main" id="{EB4CDF98-D57B-48F3-8127-EB5D449348B6}"/>
                  </a:ext>
                </a:extLst>
              </p:cNvPr>
              <p:cNvGrpSpPr/>
              <p:nvPr/>
            </p:nvGrpSpPr>
            <p:grpSpPr>
              <a:xfrm>
                <a:off x="2367365" y="1087155"/>
                <a:ext cx="407750" cy="407748"/>
                <a:chOff x="2325239" y="1045029"/>
                <a:chExt cx="492002" cy="492000"/>
              </a:xfrm>
            </p:grpSpPr>
            <p:sp>
              <p:nvSpPr>
                <p:cNvPr id="760" name="椭圆 759">
                  <a:extLst>
                    <a:ext uri="{FF2B5EF4-FFF2-40B4-BE49-F238E27FC236}">
                      <a16:creationId xmlns="" xmlns:a16="http://schemas.microsoft.com/office/drawing/2014/main" id="{08277F17-AAE6-46A0-A649-7EBE53C3F02F}"/>
                    </a:ext>
                  </a:extLst>
                </p:cNvPr>
                <p:cNvSpPr/>
                <p:nvPr/>
              </p:nvSpPr>
              <p:spPr bwMode="auto">
                <a:xfrm>
                  <a:off x="2325239" y="1045029"/>
                  <a:ext cx="492002" cy="492000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04" tIns="45702" rIns="91404" bIns="45702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914034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799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61" name="Freeform 5">
                  <a:extLst>
                    <a:ext uri="{FF2B5EF4-FFF2-40B4-BE49-F238E27FC236}">
                      <a16:creationId xmlns="" xmlns:a16="http://schemas.microsoft.com/office/drawing/2014/main" id="{9A1147D3-89BB-4B27-B3F4-1D012FCA2A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378115" y="1141433"/>
                  <a:ext cx="361856" cy="299192"/>
                </a:xfrm>
                <a:custGeom>
                  <a:avLst/>
                  <a:gdLst>
                    <a:gd name="T0" fmla="*/ 487 w 1753"/>
                    <a:gd name="T1" fmla="*/ 542 h 1464"/>
                    <a:gd name="T2" fmla="*/ 1638 w 1753"/>
                    <a:gd name="T3" fmla="*/ 542 h 1464"/>
                    <a:gd name="T4" fmla="*/ 1638 w 1753"/>
                    <a:gd name="T5" fmla="*/ 1348 h 1464"/>
                    <a:gd name="T6" fmla="*/ 487 w 1753"/>
                    <a:gd name="T7" fmla="*/ 1348 h 1464"/>
                    <a:gd name="T8" fmla="*/ 487 w 1753"/>
                    <a:gd name="T9" fmla="*/ 542 h 1464"/>
                    <a:gd name="T10" fmla="*/ 741 w 1753"/>
                    <a:gd name="T11" fmla="*/ 890 h 1464"/>
                    <a:gd name="T12" fmla="*/ 850 w 1753"/>
                    <a:gd name="T13" fmla="*/ 781 h 1464"/>
                    <a:gd name="T14" fmla="*/ 741 w 1753"/>
                    <a:gd name="T15" fmla="*/ 672 h 1464"/>
                    <a:gd name="T16" fmla="*/ 632 w 1753"/>
                    <a:gd name="T17" fmla="*/ 781 h 1464"/>
                    <a:gd name="T18" fmla="*/ 741 w 1753"/>
                    <a:gd name="T19" fmla="*/ 890 h 1464"/>
                    <a:gd name="T20" fmla="*/ 1411 w 1753"/>
                    <a:gd name="T21" fmla="*/ 854 h 1464"/>
                    <a:gd name="T22" fmla="*/ 1319 w 1753"/>
                    <a:gd name="T23" fmla="*/ 885 h 1464"/>
                    <a:gd name="T24" fmla="*/ 1239 w 1753"/>
                    <a:gd name="T25" fmla="*/ 734 h 1464"/>
                    <a:gd name="T26" fmla="*/ 981 w 1753"/>
                    <a:gd name="T27" fmla="*/ 1106 h 1464"/>
                    <a:gd name="T28" fmla="*/ 843 w 1753"/>
                    <a:gd name="T29" fmla="*/ 1017 h 1464"/>
                    <a:gd name="T30" fmla="*/ 626 w 1753"/>
                    <a:gd name="T31" fmla="*/ 1253 h 1464"/>
                    <a:gd name="T32" fmla="*/ 1534 w 1753"/>
                    <a:gd name="T33" fmla="*/ 1253 h 1464"/>
                    <a:gd name="T34" fmla="*/ 1411 w 1753"/>
                    <a:gd name="T35" fmla="*/ 854 h 1464"/>
                    <a:gd name="T36" fmla="*/ 149 w 1753"/>
                    <a:gd name="T37" fmla="*/ 562 h 1464"/>
                    <a:gd name="T38" fmla="*/ 372 w 1753"/>
                    <a:gd name="T39" fmla="*/ 476 h 1464"/>
                    <a:gd name="T40" fmla="*/ 372 w 1753"/>
                    <a:gd name="T41" fmla="*/ 1142 h 1464"/>
                    <a:gd name="T42" fmla="*/ 149 w 1753"/>
                    <a:gd name="T43" fmla="*/ 562 h 1464"/>
                    <a:gd name="T44" fmla="*/ 1330 w 1753"/>
                    <a:gd name="T45" fmla="*/ 427 h 1464"/>
                    <a:gd name="T46" fmla="*/ 500 w 1753"/>
                    <a:gd name="T47" fmla="*/ 427 h 1464"/>
                    <a:gd name="T48" fmla="*/ 1223 w 1753"/>
                    <a:gd name="T49" fmla="*/ 149 h 1464"/>
                    <a:gd name="T50" fmla="*/ 1330 w 1753"/>
                    <a:gd name="T51" fmla="*/ 427 h 1464"/>
                    <a:gd name="T52" fmla="*/ 1453 w 1753"/>
                    <a:gd name="T53" fmla="*/ 427 h 1464"/>
                    <a:gd name="T54" fmla="*/ 1289 w 1753"/>
                    <a:gd name="T55" fmla="*/ 0 h 1464"/>
                    <a:gd name="T56" fmla="*/ 0 w 1753"/>
                    <a:gd name="T57" fmla="*/ 496 h 1464"/>
                    <a:gd name="T58" fmla="*/ 372 w 1753"/>
                    <a:gd name="T59" fmla="*/ 1463 h 1464"/>
                    <a:gd name="T60" fmla="*/ 372 w 1753"/>
                    <a:gd name="T61" fmla="*/ 1464 h 1464"/>
                    <a:gd name="T62" fmla="*/ 1753 w 1753"/>
                    <a:gd name="T63" fmla="*/ 1464 h 1464"/>
                    <a:gd name="T64" fmla="*/ 1753 w 1753"/>
                    <a:gd name="T65" fmla="*/ 427 h 1464"/>
                    <a:gd name="T66" fmla="*/ 1453 w 1753"/>
                    <a:gd name="T67" fmla="*/ 427 h 1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53" h="1464">
                      <a:moveTo>
                        <a:pt x="487" y="542"/>
                      </a:moveTo>
                      <a:lnTo>
                        <a:pt x="1638" y="542"/>
                      </a:lnTo>
                      <a:lnTo>
                        <a:pt x="1638" y="1348"/>
                      </a:lnTo>
                      <a:lnTo>
                        <a:pt x="487" y="1348"/>
                      </a:lnTo>
                      <a:lnTo>
                        <a:pt x="487" y="542"/>
                      </a:lnTo>
                      <a:close/>
                      <a:moveTo>
                        <a:pt x="741" y="890"/>
                      </a:moveTo>
                      <a:cubicBezTo>
                        <a:pt x="801" y="890"/>
                        <a:pt x="850" y="841"/>
                        <a:pt x="850" y="781"/>
                      </a:cubicBezTo>
                      <a:cubicBezTo>
                        <a:pt x="850" y="721"/>
                        <a:pt x="801" y="672"/>
                        <a:pt x="741" y="672"/>
                      </a:cubicBezTo>
                      <a:cubicBezTo>
                        <a:pt x="680" y="672"/>
                        <a:pt x="632" y="721"/>
                        <a:pt x="632" y="781"/>
                      </a:cubicBezTo>
                      <a:cubicBezTo>
                        <a:pt x="632" y="841"/>
                        <a:pt x="680" y="890"/>
                        <a:pt x="741" y="890"/>
                      </a:cubicBezTo>
                      <a:close/>
                      <a:moveTo>
                        <a:pt x="1411" y="854"/>
                      </a:moveTo>
                      <a:lnTo>
                        <a:pt x="1319" y="885"/>
                      </a:lnTo>
                      <a:lnTo>
                        <a:pt x="1239" y="734"/>
                      </a:lnTo>
                      <a:lnTo>
                        <a:pt x="981" y="1106"/>
                      </a:lnTo>
                      <a:lnTo>
                        <a:pt x="843" y="1017"/>
                      </a:lnTo>
                      <a:lnTo>
                        <a:pt x="626" y="1253"/>
                      </a:lnTo>
                      <a:lnTo>
                        <a:pt x="1534" y="1253"/>
                      </a:lnTo>
                      <a:lnTo>
                        <a:pt x="1411" y="854"/>
                      </a:lnTo>
                      <a:close/>
                      <a:moveTo>
                        <a:pt x="149" y="562"/>
                      </a:moveTo>
                      <a:lnTo>
                        <a:pt x="372" y="476"/>
                      </a:lnTo>
                      <a:lnTo>
                        <a:pt x="372" y="1142"/>
                      </a:lnTo>
                      <a:lnTo>
                        <a:pt x="149" y="562"/>
                      </a:lnTo>
                      <a:close/>
                      <a:moveTo>
                        <a:pt x="1330" y="427"/>
                      </a:moveTo>
                      <a:lnTo>
                        <a:pt x="500" y="427"/>
                      </a:lnTo>
                      <a:lnTo>
                        <a:pt x="1223" y="149"/>
                      </a:lnTo>
                      <a:lnTo>
                        <a:pt x="1330" y="427"/>
                      </a:lnTo>
                      <a:close/>
                      <a:moveTo>
                        <a:pt x="1453" y="427"/>
                      </a:moveTo>
                      <a:lnTo>
                        <a:pt x="1289" y="0"/>
                      </a:lnTo>
                      <a:lnTo>
                        <a:pt x="0" y="496"/>
                      </a:lnTo>
                      <a:lnTo>
                        <a:pt x="372" y="1463"/>
                      </a:lnTo>
                      <a:lnTo>
                        <a:pt x="372" y="1464"/>
                      </a:lnTo>
                      <a:lnTo>
                        <a:pt x="1753" y="1464"/>
                      </a:lnTo>
                      <a:lnTo>
                        <a:pt x="1753" y="427"/>
                      </a:lnTo>
                      <a:lnTo>
                        <a:pt x="1453" y="42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04" tIns="45702" rIns="91404" bIns="457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034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799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160" y="1981981"/>
            <a:ext cx="5596562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1992328"/>
      </p:ext>
    </p:extLst>
  </p:cSld>
  <p:clrMapOvr>
    <a:masterClrMapping/>
  </p:clrMapOvr>
  <p:transition spd="slow" advTm="4678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69184" y="2384482"/>
            <a:ext cx="4113550" cy="2742366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423336E7-727C-4082-B0E9-F36E1CFCB1DB}"/>
              </a:ext>
            </a:extLst>
          </p:cNvPr>
          <p:cNvSpPr/>
          <p:nvPr/>
        </p:nvSpPr>
        <p:spPr bwMode="auto">
          <a:xfrm>
            <a:off x="342911" y="261523"/>
            <a:ext cx="678435" cy="4570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34" name="TextBox 10">
            <a:extLst>
              <a:ext uri="{FF2B5EF4-FFF2-40B4-BE49-F238E27FC236}">
                <a16:creationId xmlns="" xmlns:a16="http://schemas.microsoft.com/office/drawing/2014/main" id="{EB38BFAB-5A6D-485C-992D-A3802DD15C35}"/>
              </a:ext>
            </a:extLst>
          </p:cNvPr>
          <p:cNvSpPr txBox="1"/>
          <p:nvPr/>
        </p:nvSpPr>
        <p:spPr>
          <a:xfrm>
            <a:off x="252064" y="310602"/>
            <a:ext cx="5562096" cy="52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799" b="1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工匠精神的是种“苦”精神</a:t>
            </a:r>
          </a:p>
        </p:txBody>
      </p:sp>
      <p:sp>
        <p:nvSpPr>
          <p:cNvPr id="645" name="矩形 644">
            <a:extLst>
              <a:ext uri="{FF2B5EF4-FFF2-40B4-BE49-F238E27FC236}">
                <a16:creationId xmlns="" xmlns:a16="http://schemas.microsoft.com/office/drawing/2014/main" id="{DA6BC123-D517-466E-9C3F-36A4215AD4BD}"/>
              </a:ext>
            </a:extLst>
          </p:cNvPr>
          <p:cNvSpPr/>
          <p:nvPr/>
        </p:nvSpPr>
        <p:spPr>
          <a:xfrm>
            <a:off x="778794" y="2628502"/>
            <a:ext cx="5889922" cy="777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799" b="1" kern="0" dirty="0">
                <a:cs typeface="+mn-ea"/>
                <a:sym typeface="+mn-lt"/>
              </a:rPr>
              <a:t>在具有“工匠精神”的人看来，工作是修行，产品是修炼，不浮不殆，不急不</a:t>
            </a:r>
            <a:r>
              <a:rPr lang="zh-CN" altLang="en-US" sz="1799" b="1" kern="0">
                <a:cs typeface="+mn-ea"/>
                <a:sym typeface="+mn-lt"/>
              </a:rPr>
              <a:t>躁，久久</a:t>
            </a:r>
            <a:r>
              <a:rPr lang="zh-CN" altLang="en-US" sz="1799" b="1" kern="0" dirty="0">
                <a:cs typeface="+mn-ea"/>
                <a:sym typeface="+mn-lt"/>
              </a:rPr>
              <a:t>为功。</a:t>
            </a:r>
          </a:p>
        </p:txBody>
      </p:sp>
      <p:sp>
        <p:nvSpPr>
          <p:cNvPr id="646" name="矩形 645">
            <a:extLst>
              <a:ext uri="{FF2B5EF4-FFF2-40B4-BE49-F238E27FC236}">
                <a16:creationId xmlns="" xmlns:a16="http://schemas.microsoft.com/office/drawing/2014/main" id="{8790D074-9C6D-4936-A55C-502CFF82E71C}"/>
              </a:ext>
            </a:extLst>
          </p:cNvPr>
          <p:cNvSpPr/>
          <p:nvPr/>
        </p:nvSpPr>
        <p:spPr>
          <a:xfrm>
            <a:off x="778794" y="3590769"/>
            <a:ext cx="5889922" cy="1531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799" kern="0" dirty="0">
                <a:cs typeface="+mn-ea"/>
                <a:sym typeface="+mn-lt"/>
              </a:rPr>
              <a:t>尤其是如今日新月异的世界，每天都有众多企业雨后春笋般冒出来，更有一夜爆红的互联网神话。要在日趋激烈的市场竞争中保持定力，用“苦行僧”一样的意志和信念办企业、做产品，坚持“工匠精神”，殊为不易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5DF0152-288E-49D8-965C-A5EC49316465}"/>
              </a:ext>
            </a:extLst>
          </p:cNvPr>
          <p:cNvSpPr/>
          <p:nvPr/>
        </p:nvSpPr>
        <p:spPr>
          <a:xfrm>
            <a:off x="791422" y="2096351"/>
            <a:ext cx="3568814" cy="46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99" b="1" kern="0">
                <a:solidFill>
                  <a:schemeClr val="accent2"/>
                </a:solidFill>
                <a:cs typeface="+mn-ea"/>
                <a:sym typeface="+mn-lt"/>
              </a:rPr>
              <a:t>工作是修行，产品是修炼</a:t>
            </a:r>
            <a:endParaRPr lang="zh-CN" altLang="en-US" sz="2399" b="1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4901494"/>
      </p:ext>
    </p:extLst>
  </p:cSld>
  <p:clrMapOvr>
    <a:masterClrMapping/>
  </p:clrMapOvr>
  <p:transition spd="slow" advTm="4882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423336E7-727C-4082-B0E9-F36E1CFCB1DB}"/>
              </a:ext>
            </a:extLst>
          </p:cNvPr>
          <p:cNvSpPr/>
          <p:nvPr/>
        </p:nvSpPr>
        <p:spPr bwMode="auto">
          <a:xfrm>
            <a:off x="342911" y="261523"/>
            <a:ext cx="678435" cy="4570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34" name="TextBox 10">
            <a:extLst>
              <a:ext uri="{FF2B5EF4-FFF2-40B4-BE49-F238E27FC236}">
                <a16:creationId xmlns="" xmlns:a16="http://schemas.microsoft.com/office/drawing/2014/main" id="{EB38BFAB-5A6D-485C-992D-A3802DD15C35}"/>
              </a:ext>
            </a:extLst>
          </p:cNvPr>
          <p:cNvSpPr txBox="1"/>
          <p:nvPr/>
        </p:nvSpPr>
        <p:spPr>
          <a:xfrm>
            <a:off x="252064" y="310602"/>
            <a:ext cx="5562096" cy="52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799" b="1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工匠精神的是种“苦”精神</a:t>
            </a:r>
          </a:p>
        </p:txBody>
      </p:sp>
      <p:sp>
        <p:nvSpPr>
          <p:cNvPr id="648" name="矩形 647">
            <a:extLst>
              <a:ext uri="{FF2B5EF4-FFF2-40B4-BE49-F238E27FC236}">
                <a16:creationId xmlns="" xmlns:a16="http://schemas.microsoft.com/office/drawing/2014/main" id="{9CD00E5B-A01B-486C-9C58-3B42F032973A}"/>
              </a:ext>
            </a:extLst>
          </p:cNvPr>
          <p:cNvSpPr/>
          <p:nvPr/>
        </p:nvSpPr>
        <p:spPr bwMode="auto">
          <a:xfrm>
            <a:off x="6602997" y="1555684"/>
            <a:ext cx="4684653" cy="418535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accent5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9">
              <a:solidFill>
                <a:srgbClr val="3D3D3D"/>
              </a:solidFill>
              <a:cs typeface="+mn-ea"/>
              <a:sym typeface="+mn-lt"/>
            </a:endParaRPr>
          </a:p>
        </p:txBody>
      </p:sp>
      <p:sp>
        <p:nvSpPr>
          <p:cNvPr id="649" name="矩形 648">
            <a:extLst>
              <a:ext uri="{FF2B5EF4-FFF2-40B4-BE49-F238E27FC236}">
                <a16:creationId xmlns="" xmlns:a16="http://schemas.microsoft.com/office/drawing/2014/main" id="{01976A01-6690-438A-88CE-4F35A80AC44E}"/>
              </a:ext>
            </a:extLst>
          </p:cNvPr>
          <p:cNvSpPr/>
          <p:nvPr/>
        </p:nvSpPr>
        <p:spPr>
          <a:xfrm>
            <a:off x="6782521" y="1998990"/>
            <a:ext cx="4352923" cy="1015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95842" algn="just">
              <a:spcAft>
                <a:spcPts val="750"/>
              </a:spcAft>
            </a:pPr>
            <a:r>
              <a:rPr lang="zh-CN" altLang="en-US" sz="1999" kern="0" dirty="0">
                <a:solidFill>
                  <a:srgbClr val="393939"/>
                </a:solidFill>
                <a:cs typeface="+mn-ea"/>
                <a:sym typeface="+mn-lt"/>
              </a:rPr>
              <a:t>李云鹤于</a:t>
            </a:r>
            <a:r>
              <a:rPr lang="en-US" altLang="zh-CN" sz="1999" kern="0" dirty="0">
                <a:solidFill>
                  <a:srgbClr val="393939"/>
                </a:solidFill>
                <a:cs typeface="+mn-ea"/>
                <a:sym typeface="+mn-lt"/>
              </a:rPr>
              <a:t>1956</a:t>
            </a:r>
            <a:r>
              <a:rPr lang="zh-CN" altLang="en-US" sz="1999" kern="0" dirty="0">
                <a:solidFill>
                  <a:srgbClr val="393939"/>
                </a:solidFill>
                <a:cs typeface="+mn-ea"/>
                <a:sym typeface="+mn-lt"/>
              </a:rPr>
              <a:t>年在敦煌莫高窟参加工作，</a:t>
            </a:r>
            <a:r>
              <a:rPr lang="en-US" altLang="zh-CN" sz="1999" kern="0" dirty="0">
                <a:solidFill>
                  <a:srgbClr val="393939"/>
                </a:solidFill>
                <a:cs typeface="+mn-ea"/>
                <a:sym typeface="+mn-lt"/>
              </a:rPr>
              <a:t>1998</a:t>
            </a:r>
            <a:r>
              <a:rPr lang="zh-CN" altLang="en-US" sz="1999" kern="0" dirty="0">
                <a:solidFill>
                  <a:srgbClr val="393939"/>
                </a:solidFill>
                <a:cs typeface="+mn-ea"/>
                <a:sym typeface="+mn-lt"/>
              </a:rPr>
              <a:t>年退休</a:t>
            </a:r>
            <a:r>
              <a:rPr lang="en-US" altLang="zh-CN" sz="1999" kern="0" dirty="0">
                <a:solidFill>
                  <a:srgbClr val="393939"/>
                </a:solidFill>
                <a:cs typeface="+mn-ea"/>
                <a:sym typeface="+mn-lt"/>
              </a:rPr>
              <a:t>,</a:t>
            </a:r>
            <a:r>
              <a:rPr lang="zh-CN" altLang="en-US" sz="1999" kern="0" dirty="0">
                <a:solidFill>
                  <a:srgbClr val="393939"/>
                </a:solidFill>
                <a:cs typeface="+mn-ea"/>
                <a:sym typeface="+mn-lt"/>
              </a:rPr>
              <a:t>今年已经</a:t>
            </a:r>
            <a:r>
              <a:rPr lang="en-US" altLang="zh-CN" sz="1999" kern="0" dirty="0">
                <a:solidFill>
                  <a:srgbClr val="393939"/>
                </a:solidFill>
                <a:cs typeface="+mn-ea"/>
                <a:sym typeface="+mn-lt"/>
              </a:rPr>
              <a:t>84</a:t>
            </a:r>
            <a:r>
              <a:rPr lang="zh-CN" altLang="en-US" sz="1999" kern="0" dirty="0">
                <a:solidFill>
                  <a:srgbClr val="393939"/>
                </a:solidFill>
                <a:cs typeface="+mn-ea"/>
                <a:sym typeface="+mn-lt"/>
              </a:rPr>
              <a:t>岁高龄，仍坚守在文物修复保护第一线。</a:t>
            </a:r>
          </a:p>
        </p:txBody>
      </p:sp>
      <p:sp>
        <p:nvSpPr>
          <p:cNvPr id="650" name="矩形 649">
            <a:extLst>
              <a:ext uri="{FF2B5EF4-FFF2-40B4-BE49-F238E27FC236}">
                <a16:creationId xmlns="" xmlns:a16="http://schemas.microsoft.com/office/drawing/2014/main" id="{4FC2F706-4D63-4551-9C84-CDDEAB8A5361}"/>
              </a:ext>
            </a:extLst>
          </p:cNvPr>
          <p:cNvSpPr/>
          <p:nvPr/>
        </p:nvSpPr>
        <p:spPr>
          <a:xfrm>
            <a:off x="6802755" y="3211999"/>
            <a:ext cx="4332689" cy="2750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799" kern="0" dirty="0">
                <a:solidFill>
                  <a:srgbClr val="393939"/>
                </a:solidFill>
                <a:cs typeface="+mn-ea"/>
                <a:sym typeface="+mn-lt"/>
              </a:rPr>
              <a:t>在世界文化遗产敦煌莫高窟</a:t>
            </a:r>
            <a:r>
              <a:rPr lang="zh-CN" altLang="en-US" sz="1799" kern="0" dirty="0" smtClean="0">
                <a:solidFill>
                  <a:srgbClr val="393939"/>
                </a:solidFill>
                <a:cs typeface="+mn-ea"/>
                <a:sym typeface="+mn-lt"/>
              </a:rPr>
              <a:t>，无论</a:t>
            </a:r>
            <a:r>
              <a:rPr lang="zh-CN" altLang="en-US" sz="1799" kern="0" dirty="0">
                <a:solidFill>
                  <a:srgbClr val="393939"/>
                </a:solidFill>
                <a:cs typeface="+mn-ea"/>
                <a:sym typeface="+mn-lt"/>
              </a:rPr>
              <a:t>春夏秋冬</a:t>
            </a:r>
            <a:r>
              <a:rPr lang="zh-CN" altLang="en-US" sz="1799" kern="0" dirty="0" smtClean="0">
                <a:solidFill>
                  <a:srgbClr val="393939"/>
                </a:solidFill>
                <a:cs typeface="+mn-ea"/>
                <a:sym typeface="+mn-lt"/>
              </a:rPr>
              <a:t>，他经常</a:t>
            </a:r>
            <a:r>
              <a:rPr lang="zh-CN" altLang="en-US" sz="1799" kern="0" dirty="0">
                <a:solidFill>
                  <a:srgbClr val="393939"/>
                </a:solidFill>
                <a:cs typeface="+mn-ea"/>
                <a:sym typeface="+mn-lt"/>
              </a:rPr>
              <a:t>穿着深蓝色的工作服，拿着手电筒，背着磨得发亮的工具箱，穿行在各个洞窟之间，专注地修复着壁画和塑像。一幅幅起甲、酥碱、烟熏等病害缠身的壁画，一个个缺胳膊少腿、东倒西歪的塑像，在他的精雕细琢下，奇迹般地起死回生，令人赞不绝口、叹为观止。</a:t>
            </a:r>
          </a:p>
        </p:txBody>
      </p:sp>
      <p:grpSp>
        <p:nvGrpSpPr>
          <p:cNvPr id="651" name="组合 650">
            <a:extLst>
              <a:ext uri="{FF2B5EF4-FFF2-40B4-BE49-F238E27FC236}">
                <a16:creationId xmlns="" xmlns:a16="http://schemas.microsoft.com/office/drawing/2014/main" id="{1E6A297E-C1AF-4DC3-8EE8-1352EB657DB5}"/>
              </a:ext>
            </a:extLst>
          </p:cNvPr>
          <p:cNvGrpSpPr/>
          <p:nvPr/>
        </p:nvGrpSpPr>
        <p:grpSpPr>
          <a:xfrm>
            <a:off x="6694955" y="1284470"/>
            <a:ext cx="3370921" cy="500304"/>
            <a:chOff x="1096449" y="1016059"/>
            <a:chExt cx="3372238" cy="500499"/>
          </a:xfrm>
        </p:grpSpPr>
        <p:sp>
          <p:nvSpPr>
            <p:cNvPr id="652" name="矩形: 对角圆角 651">
              <a:extLst>
                <a:ext uri="{FF2B5EF4-FFF2-40B4-BE49-F238E27FC236}">
                  <a16:creationId xmlns="" xmlns:a16="http://schemas.microsoft.com/office/drawing/2014/main" id="{48793D41-CF06-4728-97C3-5055664C367A}"/>
                </a:ext>
              </a:extLst>
            </p:cNvPr>
            <p:cNvSpPr/>
            <p:nvPr/>
          </p:nvSpPr>
          <p:spPr bwMode="auto">
            <a:xfrm>
              <a:off x="1096449" y="1016059"/>
              <a:ext cx="3372238" cy="500499"/>
            </a:xfrm>
            <a:prstGeom prst="round2DiagRect">
              <a:avLst>
                <a:gd name="adj1" fmla="val 25961"/>
                <a:gd name="adj2" fmla="val 0"/>
              </a:avLst>
            </a:prstGeom>
            <a:gradFill>
              <a:gsLst>
                <a:gs pos="53000">
                  <a:schemeClr val="accent1">
                    <a:lumMod val="98000"/>
                    <a:lumOff val="2000"/>
                  </a:schemeClr>
                </a:gs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>
                    <a:lumMod val="85000"/>
                  </a:schemeClr>
                </a:gs>
              </a:gsLst>
              <a:lin ang="5400000" scaled="1"/>
            </a:gra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9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653" name="组合 652">
              <a:extLst>
                <a:ext uri="{FF2B5EF4-FFF2-40B4-BE49-F238E27FC236}">
                  <a16:creationId xmlns="" xmlns:a16="http://schemas.microsoft.com/office/drawing/2014/main" id="{723B59CE-8CEA-49DE-A3DA-229181ED9A8C}"/>
                </a:ext>
              </a:extLst>
            </p:cNvPr>
            <p:cNvGrpSpPr/>
            <p:nvPr/>
          </p:nvGrpSpPr>
          <p:grpSpPr>
            <a:xfrm>
              <a:off x="1356237" y="1069977"/>
              <a:ext cx="1710732" cy="409090"/>
              <a:chOff x="2367365" y="1087155"/>
              <a:chExt cx="1710732" cy="409090"/>
            </a:xfrm>
          </p:grpSpPr>
          <p:sp>
            <p:nvSpPr>
              <p:cNvPr id="654" name="矩形 653">
                <a:extLst>
                  <a:ext uri="{FF2B5EF4-FFF2-40B4-BE49-F238E27FC236}">
                    <a16:creationId xmlns="" xmlns:a16="http://schemas.microsoft.com/office/drawing/2014/main" id="{393F4CF2-B62F-43DE-80B7-603D5F97E280}"/>
                  </a:ext>
                </a:extLst>
              </p:cNvPr>
              <p:cNvSpPr/>
              <p:nvPr/>
            </p:nvSpPr>
            <p:spPr>
              <a:xfrm>
                <a:off x="2786346" y="1096135"/>
                <a:ext cx="1291751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914034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999" b="1">
                    <a:solidFill>
                      <a:srgbClr val="FFFFFF"/>
                    </a:solidFill>
                    <a:cs typeface="+mn-ea"/>
                    <a:sym typeface="+mn-lt"/>
                  </a:rPr>
                  <a:t>资料链接</a:t>
                </a:r>
                <a:endParaRPr lang="zh-CN" altLang="en-US" sz="1999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55" name="组合 654">
                <a:extLst>
                  <a:ext uri="{FF2B5EF4-FFF2-40B4-BE49-F238E27FC236}">
                    <a16:creationId xmlns="" xmlns:a16="http://schemas.microsoft.com/office/drawing/2014/main" id="{E444B793-51E4-488D-BD9E-E0024999A9E5}"/>
                  </a:ext>
                </a:extLst>
              </p:cNvPr>
              <p:cNvGrpSpPr/>
              <p:nvPr/>
            </p:nvGrpSpPr>
            <p:grpSpPr>
              <a:xfrm>
                <a:off x="2367365" y="1087155"/>
                <a:ext cx="407750" cy="407748"/>
                <a:chOff x="2325239" y="1045029"/>
                <a:chExt cx="492002" cy="492000"/>
              </a:xfrm>
            </p:grpSpPr>
            <p:sp>
              <p:nvSpPr>
                <p:cNvPr id="656" name="椭圆 655">
                  <a:extLst>
                    <a:ext uri="{FF2B5EF4-FFF2-40B4-BE49-F238E27FC236}">
                      <a16:creationId xmlns="" xmlns:a16="http://schemas.microsoft.com/office/drawing/2014/main" id="{DBF02CF9-A7A2-4A89-BC3A-A4E68834A4D4}"/>
                    </a:ext>
                  </a:extLst>
                </p:cNvPr>
                <p:cNvSpPr/>
                <p:nvPr/>
              </p:nvSpPr>
              <p:spPr bwMode="auto">
                <a:xfrm>
                  <a:off x="2325239" y="1045029"/>
                  <a:ext cx="492002" cy="492000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04" tIns="45702" rIns="91404" bIns="45702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defTabSz="914034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799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57" name="Freeform 5">
                  <a:extLst>
                    <a:ext uri="{FF2B5EF4-FFF2-40B4-BE49-F238E27FC236}">
                      <a16:creationId xmlns="" xmlns:a16="http://schemas.microsoft.com/office/drawing/2014/main" id="{67EDF086-E908-4648-A8A6-A297400CF2D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378115" y="1141433"/>
                  <a:ext cx="361856" cy="299192"/>
                </a:xfrm>
                <a:custGeom>
                  <a:avLst/>
                  <a:gdLst>
                    <a:gd name="T0" fmla="*/ 487 w 1753"/>
                    <a:gd name="T1" fmla="*/ 542 h 1464"/>
                    <a:gd name="T2" fmla="*/ 1638 w 1753"/>
                    <a:gd name="T3" fmla="*/ 542 h 1464"/>
                    <a:gd name="T4" fmla="*/ 1638 w 1753"/>
                    <a:gd name="T5" fmla="*/ 1348 h 1464"/>
                    <a:gd name="T6" fmla="*/ 487 w 1753"/>
                    <a:gd name="T7" fmla="*/ 1348 h 1464"/>
                    <a:gd name="T8" fmla="*/ 487 w 1753"/>
                    <a:gd name="T9" fmla="*/ 542 h 1464"/>
                    <a:gd name="T10" fmla="*/ 741 w 1753"/>
                    <a:gd name="T11" fmla="*/ 890 h 1464"/>
                    <a:gd name="T12" fmla="*/ 850 w 1753"/>
                    <a:gd name="T13" fmla="*/ 781 h 1464"/>
                    <a:gd name="T14" fmla="*/ 741 w 1753"/>
                    <a:gd name="T15" fmla="*/ 672 h 1464"/>
                    <a:gd name="T16" fmla="*/ 632 w 1753"/>
                    <a:gd name="T17" fmla="*/ 781 h 1464"/>
                    <a:gd name="T18" fmla="*/ 741 w 1753"/>
                    <a:gd name="T19" fmla="*/ 890 h 1464"/>
                    <a:gd name="T20" fmla="*/ 1411 w 1753"/>
                    <a:gd name="T21" fmla="*/ 854 h 1464"/>
                    <a:gd name="T22" fmla="*/ 1319 w 1753"/>
                    <a:gd name="T23" fmla="*/ 885 h 1464"/>
                    <a:gd name="T24" fmla="*/ 1239 w 1753"/>
                    <a:gd name="T25" fmla="*/ 734 h 1464"/>
                    <a:gd name="T26" fmla="*/ 981 w 1753"/>
                    <a:gd name="T27" fmla="*/ 1106 h 1464"/>
                    <a:gd name="T28" fmla="*/ 843 w 1753"/>
                    <a:gd name="T29" fmla="*/ 1017 h 1464"/>
                    <a:gd name="T30" fmla="*/ 626 w 1753"/>
                    <a:gd name="T31" fmla="*/ 1253 h 1464"/>
                    <a:gd name="T32" fmla="*/ 1534 w 1753"/>
                    <a:gd name="T33" fmla="*/ 1253 h 1464"/>
                    <a:gd name="T34" fmla="*/ 1411 w 1753"/>
                    <a:gd name="T35" fmla="*/ 854 h 1464"/>
                    <a:gd name="T36" fmla="*/ 149 w 1753"/>
                    <a:gd name="T37" fmla="*/ 562 h 1464"/>
                    <a:gd name="T38" fmla="*/ 372 w 1753"/>
                    <a:gd name="T39" fmla="*/ 476 h 1464"/>
                    <a:gd name="T40" fmla="*/ 372 w 1753"/>
                    <a:gd name="T41" fmla="*/ 1142 h 1464"/>
                    <a:gd name="T42" fmla="*/ 149 w 1753"/>
                    <a:gd name="T43" fmla="*/ 562 h 1464"/>
                    <a:gd name="T44" fmla="*/ 1330 w 1753"/>
                    <a:gd name="T45" fmla="*/ 427 h 1464"/>
                    <a:gd name="T46" fmla="*/ 500 w 1753"/>
                    <a:gd name="T47" fmla="*/ 427 h 1464"/>
                    <a:gd name="T48" fmla="*/ 1223 w 1753"/>
                    <a:gd name="T49" fmla="*/ 149 h 1464"/>
                    <a:gd name="T50" fmla="*/ 1330 w 1753"/>
                    <a:gd name="T51" fmla="*/ 427 h 1464"/>
                    <a:gd name="T52" fmla="*/ 1453 w 1753"/>
                    <a:gd name="T53" fmla="*/ 427 h 1464"/>
                    <a:gd name="T54" fmla="*/ 1289 w 1753"/>
                    <a:gd name="T55" fmla="*/ 0 h 1464"/>
                    <a:gd name="T56" fmla="*/ 0 w 1753"/>
                    <a:gd name="T57" fmla="*/ 496 h 1464"/>
                    <a:gd name="T58" fmla="*/ 372 w 1753"/>
                    <a:gd name="T59" fmla="*/ 1463 h 1464"/>
                    <a:gd name="T60" fmla="*/ 372 w 1753"/>
                    <a:gd name="T61" fmla="*/ 1464 h 1464"/>
                    <a:gd name="T62" fmla="*/ 1753 w 1753"/>
                    <a:gd name="T63" fmla="*/ 1464 h 1464"/>
                    <a:gd name="T64" fmla="*/ 1753 w 1753"/>
                    <a:gd name="T65" fmla="*/ 427 h 1464"/>
                    <a:gd name="T66" fmla="*/ 1453 w 1753"/>
                    <a:gd name="T67" fmla="*/ 427 h 1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53" h="1464">
                      <a:moveTo>
                        <a:pt x="487" y="542"/>
                      </a:moveTo>
                      <a:lnTo>
                        <a:pt x="1638" y="542"/>
                      </a:lnTo>
                      <a:lnTo>
                        <a:pt x="1638" y="1348"/>
                      </a:lnTo>
                      <a:lnTo>
                        <a:pt x="487" y="1348"/>
                      </a:lnTo>
                      <a:lnTo>
                        <a:pt x="487" y="542"/>
                      </a:lnTo>
                      <a:close/>
                      <a:moveTo>
                        <a:pt x="741" y="890"/>
                      </a:moveTo>
                      <a:cubicBezTo>
                        <a:pt x="801" y="890"/>
                        <a:pt x="850" y="841"/>
                        <a:pt x="850" y="781"/>
                      </a:cubicBezTo>
                      <a:cubicBezTo>
                        <a:pt x="850" y="721"/>
                        <a:pt x="801" y="672"/>
                        <a:pt x="741" y="672"/>
                      </a:cubicBezTo>
                      <a:cubicBezTo>
                        <a:pt x="680" y="672"/>
                        <a:pt x="632" y="721"/>
                        <a:pt x="632" y="781"/>
                      </a:cubicBezTo>
                      <a:cubicBezTo>
                        <a:pt x="632" y="841"/>
                        <a:pt x="680" y="890"/>
                        <a:pt x="741" y="890"/>
                      </a:cubicBezTo>
                      <a:close/>
                      <a:moveTo>
                        <a:pt x="1411" y="854"/>
                      </a:moveTo>
                      <a:lnTo>
                        <a:pt x="1319" y="885"/>
                      </a:lnTo>
                      <a:lnTo>
                        <a:pt x="1239" y="734"/>
                      </a:lnTo>
                      <a:lnTo>
                        <a:pt x="981" y="1106"/>
                      </a:lnTo>
                      <a:lnTo>
                        <a:pt x="843" y="1017"/>
                      </a:lnTo>
                      <a:lnTo>
                        <a:pt x="626" y="1253"/>
                      </a:lnTo>
                      <a:lnTo>
                        <a:pt x="1534" y="1253"/>
                      </a:lnTo>
                      <a:lnTo>
                        <a:pt x="1411" y="854"/>
                      </a:lnTo>
                      <a:close/>
                      <a:moveTo>
                        <a:pt x="149" y="562"/>
                      </a:moveTo>
                      <a:lnTo>
                        <a:pt x="372" y="476"/>
                      </a:lnTo>
                      <a:lnTo>
                        <a:pt x="372" y="1142"/>
                      </a:lnTo>
                      <a:lnTo>
                        <a:pt x="149" y="562"/>
                      </a:lnTo>
                      <a:close/>
                      <a:moveTo>
                        <a:pt x="1330" y="427"/>
                      </a:moveTo>
                      <a:lnTo>
                        <a:pt x="500" y="427"/>
                      </a:lnTo>
                      <a:lnTo>
                        <a:pt x="1223" y="149"/>
                      </a:lnTo>
                      <a:lnTo>
                        <a:pt x="1330" y="427"/>
                      </a:lnTo>
                      <a:close/>
                      <a:moveTo>
                        <a:pt x="1453" y="427"/>
                      </a:moveTo>
                      <a:lnTo>
                        <a:pt x="1289" y="0"/>
                      </a:lnTo>
                      <a:lnTo>
                        <a:pt x="0" y="496"/>
                      </a:lnTo>
                      <a:lnTo>
                        <a:pt x="372" y="1463"/>
                      </a:lnTo>
                      <a:lnTo>
                        <a:pt x="372" y="1464"/>
                      </a:lnTo>
                      <a:lnTo>
                        <a:pt x="1753" y="1464"/>
                      </a:lnTo>
                      <a:lnTo>
                        <a:pt x="1753" y="427"/>
                      </a:lnTo>
                      <a:lnTo>
                        <a:pt x="1453" y="42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04" tIns="45702" rIns="91404" bIns="45702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034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799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346" y="2157664"/>
            <a:ext cx="4774891" cy="317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431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639"/>
    </mc:Choice>
    <mc:Fallback xmlns:a14="http://schemas.microsoft.com/office/drawing/2010/main" xmlns:a16="http://schemas.microsoft.com/office/drawing/2014/main" xmlns="">
      <p:transition advTm="4639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CEDC9F89-36E7-49D2-A79D-C88B5098C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3BFEB42-6FF8-4271-B968-1F00E3231EDF}"/>
              </a:ext>
            </a:extLst>
          </p:cNvPr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C6113065-5A20-43EB-A46B-402D9FCB9102}"/>
                </a:ext>
              </a:extLst>
            </p:cNvPr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工匠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精神</a:t>
              </a: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内涵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46DF99EF-D972-474E-8B38-B9C442BBFD54}"/>
                </a:ext>
              </a:extLst>
            </p:cNvPr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弘扬工匠</a:t>
              </a:r>
              <a:r>
                <a:rPr lang="zh-CN" altLang="en-US" sz="2000" b="1" kern="1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精神</a:t>
              </a:r>
              <a:endParaRPr lang="zh-CN" altLang="zh-CN" sz="1400" kern="1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77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44340" y="4520798"/>
            <a:ext cx="4700529" cy="663125"/>
            <a:chOff x="5944340" y="4520798"/>
            <a:chExt cx="4700529" cy="663125"/>
          </a:xfrm>
        </p:grpSpPr>
        <p:sp>
          <p:nvSpPr>
            <p:cNvPr id="17" name="矩形: 圆角 16">
              <a:extLst>
                <a:ext uri="{FF2B5EF4-FFF2-40B4-BE49-F238E27FC236}">
                  <a16:creationId xmlns="" xmlns:a16="http://schemas.microsoft.com/office/drawing/2014/main" id="{A121509D-B6BA-4E3F-A8EE-B3EAE8D1E2E9}"/>
                </a:ext>
              </a:extLst>
            </p:cNvPr>
            <p:cNvSpPr/>
            <p:nvPr/>
          </p:nvSpPr>
          <p:spPr>
            <a:xfrm>
              <a:off x="6330044" y="4549058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践行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工匠精神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5106B76D-F745-4E5B-B8C4-BDB801B7DE55}"/>
                </a:ext>
              </a:extLst>
            </p:cNvPr>
            <p:cNvSpPr/>
            <p:nvPr/>
          </p:nvSpPr>
          <p:spPr>
            <a:xfrm>
              <a:off x="5944340" y="4520798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>
            <a:extLst>
              <a:ext uri="{FF2B5EF4-FFF2-40B4-BE49-F238E27FC236}">
                <a16:creationId xmlns="" xmlns:a16="http://schemas.microsoft.com/office/drawing/2014/main" id="{A3571D2D-AF85-4E82-8D1F-02921C6C0A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/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08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543" y="1214203"/>
            <a:ext cx="2903720" cy="435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73968" y="2323474"/>
            <a:ext cx="387798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议一议：</a:t>
            </a:r>
            <a:endParaRPr lang="en-US" altLang="zh-CN" sz="3000" b="1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Calibri" pitchFamily="34" charset="0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工匠精神的意义？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590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811F295-3867-4AD3-B515-4EBF32C965D3}"/>
              </a:ext>
            </a:extLst>
          </p:cNvPr>
          <p:cNvSpPr/>
          <p:nvPr/>
        </p:nvSpPr>
        <p:spPr bwMode="auto">
          <a:xfrm>
            <a:off x="3189503" y="2909511"/>
            <a:ext cx="8089049" cy="13344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47ED6C34-C4F1-4DA8-81D6-3E84C7DA40AC}"/>
              </a:ext>
            </a:extLst>
          </p:cNvPr>
          <p:cNvSpPr/>
          <p:nvPr/>
        </p:nvSpPr>
        <p:spPr bwMode="auto">
          <a:xfrm>
            <a:off x="3189503" y="4607437"/>
            <a:ext cx="8089049" cy="13344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30DE499-9B2A-4435-A33A-9FF53FDD632F}"/>
              </a:ext>
            </a:extLst>
          </p:cNvPr>
          <p:cNvSpPr/>
          <p:nvPr/>
        </p:nvSpPr>
        <p:spPr bwMode="auto">
          <a:xfrm>
            <a:off x="3189503" y="1254321"/>
            <a:ext cx="8089049" cy="13344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A2C57496-56CC-4321-809B-38216B910998}"/>
              </a:ext>
            </a:extLst>
          </p:cNvPr>
          <p:cNvSpPr/>
          <p:nvPr/>
        </p:nvSpPr>
        <p:spPr bwMode="auto">
          <a:xfrm>
            <a:off x="342911" y="261523"/>
            <a:ext cx="678435" cy="4570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TextBox 10">
            <a:extLst>
              <a:ext uri="{FF2B5EF4-FFF2-40B4-BE49-F238E27FC236}">
                <a16:creationId xmlns="" xmlns:a16="http://schemas.microsoft.com/office/drawing/2014/main" id="{A0E2D319-D4FD-4D46-99B7-57B65E457672}"/>
              </a:ext>
            </a:extLst>
          </p:cNvPr>
          <p:cNvSpPr txBox="1"/>
          <p:nvPr/>
        </p:nvSpPr>
        <p:spPr>
          <a:xfrm>
            <a:off x="252064" y="310602"/>
            <a:ext cx="5562096" cy="52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/>
            <a:r>
              <a:rPr lang="zh-CN" altLang="en-US" sz="2799" b="1">
                <a:solidFill>
                  <a:prstClr val="black"/>
                </a:solidFill>
                <a:latin typeface="等线" panose="020F0502020204030204"/>
                <a:ea typeface="+mn-ea"/>
                <a:cs typeface="+mn-ea"/>
                <a:sym typeface="+mn-lt"/>
              </a:rPr>
              <a:t>工匠精神对</a:t>
            </a:r>
            <a:r>
              <a:rPr lang="zh-CN" altLang="en-US" sz="2799" b="1">
                <a:solidFill>
                  <a:srgbClr val="F8931D"/>
                </a:solidFill>
                <a:latin typeface="等线" panose="020F0502020204030204"/>
                <a:ea typeface="+mn-ea"/>
                <a:cs typeface="+mn-ea"/>
                <a:sym typeface="+mn-lt"/>
              </a:rPr>
              <a:t>国家</a:t>
            </a:r>
            <a:r>
              <a:rPr lang="zh-CN" altLang="en-US" sz="2799" b="1">
                <a:solidFill>
                  <a:prstClr val="black"/>
                </a:solidFill>
                <a:latin typeface="等线" panose="020F0502020204030204"/>
                <a:ea typeface="+mn-ea"/>
                <a:cs typeface="+mn-ea"/>
                <a:sym typeface="+mn-lt"/>
              </a:rPr>
              <a:t>的意义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DBB8677-3BAA-4CE7-A56D-AF00F42C61AD}"/>
              </a:ext>
            </a:extLst>
          </p:cNvPr>
          <p:cNvSpPr/>
          <p:nvPr/>
        </p:nvSpPr>
        <p:spPr bwMode="auto">
          <a:xfrm>
            <a:off x="1348115" y="1254321"/>
            <a:ext cx="1840253" cy="1334477"/>
          </a:xfrm>
          <a:prstGeom prst="rect">
            <a:avLst/>
          </a:prstGeom>
          <a:solidFill>
            <a:schemeClr val="accent2"/>
          </a:solidFill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/>
            <a:r>
              <a:rPr lang="zh-CN" altLang="en-US" sz="2799">
                <a:solidFill>
                  <a:prstClr val="white"/>
                </a:solidFill>
                <a:cs typeface="+mn-ea"/>
                <a:sym typeface="+mn-lt"/>
              </a:rPr>
              <a:t>发展</a:t>
            </a:r>
            <a:endParaRPr lang="en-US" altLang="zh-CN" sz="2799">
              <a:solidFill>
                <a:prstClr val="white"/>
              </a:solidFill>
              <a:cs typeface="+mn-ea"/>
              <a:sym typeface="+mn-lt"/>
            </a:endParaRPr>
          </a:p>
          <a:p>
            <a:pPr algn="ctr" defTabSz="914400"/>
            <a:r>
              <a:rPr lang="zh-CN" altLang="en-US" sz="2799">
                <a:solidFill>
                  <a:prstClr val="white"/>
                </a:solidFill>
                <a:cs typeface="+mn-ea"/>
                <a:sym typeface="+mn-lt"/>
              </a:rPr>
              <a:t>新理念 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43419A63-09AD-4F2B-A3DC-3944DEE89304}"/>
              </a:ext>
            </a:extLst>
          </p:cNvPr>
          <p:cNvSpPr/>
          <p:nvPr/>
        </p:nvSpPr>
        <p:spPr bwMode="auto">
          <a:xfrm>
            <a:off x="1340161" y="2900749"/>
            <a:ext cx="1840253" cy="1334477"/>
          </a:xfrm>
          <a:prstGeom prst="rect">
            <a:avLst/>
          </a:prstGeom>
          <a:solidFill>
            <a:schemeClr val="accent2"/>
          </a:solidFill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/>
            <a:r>
              <a:rPr lang="zh-CN" altLang="en-US" sz="2799">
                <a:solidFill>
                  <a:prstClr val="white"/>
                </a:solidFill>
                <a:cs typeface="+mn-ea"/>
                <a:sym typeface="+mn-lt"/>
              </a:rPr>
              <a:t>劳动</a:t>
            </a:r>
            <a:endParaRPr lang="en-US" altLang="zh-CN" sz="2799">
              <a:solidFill>
                <a:prstClr val="white"/>
              </a:solidFill>
              <a:cs typeface="+mn-ea"/>
              <a:sym typeface="+mn-lt"/>
            </a:endParaRPr>
          </a:p>
          <a:p>
            <a:pPr algn="ctr" defTabSz="914400"/>
            <a:r>
              <a:rPr lang="zh-CN" altLang="en-US" sz="2799">
                <a:solidFill>
                  <a:prstClr val="white"/>
                </a:solidFill>
                <a:cs typeface="+mn-ea"/>
                <a:sym typeface="+mn-lt"/>
              </a:rPr>
              <a:t>新风尚 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2EC7BB04-EEAE-4F15-9BE0-1BAB5892DEAA}"/>
              </a:ext>
            </a:extLst>
          </p:cNvPr>
          <p:cNvSpPr/>
          <p:nvPr/>
        </p:nvSpPr>
        <p:spPr bwMode="auto">
          <a:xfrm>
            <a:off x="1349249" y="4617402"/>
            <a:ext cx="1840253" cy="1334477"/>
          </a:xfrm>
          <a:prstGeom prst="rect">
            <a:avLst/>
          </a:prstGeom>
          <a:solidFill>
            <a:schemeClr val="accent2"/>
          </a:solidFill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/>
            <a:r>
              <a:rPr lang="zh-CN" altLang="en-US" sz="2799">
                <a:solidFill>
                  <a:prstClr val="white"/>
                </a:solidFill>
                <a:cs typeface="+mn-ea"/>
                <a:sym typeface="+mn-lt"/>
              </a:rPr>
              <a:t>制造业</a:t>
            </a:r>
            <a:endParaRPr lang="en-US" altLang="zh-CN" sz="2799">
              <a:solidFill>
                <a:prstClr val="white"/>
              </a:solidFill>
              <a:cs typeface="+mn-ea"/>
              <a:sym typeface="+mn-lt"/>
            </a:endParaRPr>
          </a:p>
          <a:p>
            <a:pPr algn="ctr" defTabSz="914400"/>
            <a:r>
              <a:rPr lang="zh-CN" altLang="en-US" sz="2799">
                <a:solidFill>
                  <a:prstClr val="white"/>
                </a:solidFill>
                <a:cs typeface="+mn-ea"/>
                <a:sym typeface="+mn-lt"/>
              </a:rPr>
              <a:t>升级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D51C8571-483B-4FFA-BCCF-EF85E74F0A67}"/>
              </a:ext>
            </a:extLst>
          </p:cNvPr>
          <p:cNvSpPr/>
          <p:nvPr/>
        </p:nvSpPr>
        <p:spPr>
          <a:xfrm>
            <a:off x="3439654" y="1557211"/>
            <a:ext cx="7638042" cy="756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ct val="120000"/>
              </a:lnSpc>
            </a:pPr>
            <a:r>
              <a:rPr lang="zh-CN" altLang="en-US" sz="1799">
                <a:solidFill>
                  <a:prstClr val="black"/>
                </a:solidFill>
                <a:cs typeface="+mn-ea"/>
                <a:sym typeface="+mn-lt"/>
              </a:rPr>
              <a:t>培育和弘扬工匠精神，显然有利于将创新、协调、绿色、开放、共享的发展新理念落实落细，是民族复兴大业的有力推手。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0004E559-7E8B-4539-977C-39F12CFDA1F8}"/>
              </a:ext>
            </a:extLst>
          </p:cNvPr>
          <p:cNvSpPr/>
          <p:nvPr/>
        </p:nvSpPr>
        <p:spPr>
          <a:xfrm>
            <a:off x="3442426" y="3046266"/>
            <a:ext cx="7638042" cy="1089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ct val="120000"/>
              </a:lnSpc>
            </a:pPr>
            <a:r>
              <a:rPr lang="zh-CN" altLang="en-US" sz="1799">
                <a:solidFill>
                  <a:prstClr val="black"/>
                </a:solidFill>
                <a:cs typeface="+mn-ea"/>
                <a:sym typeface="+mn-lt"/>
              </a:rPr>
              <a:t>工匠精神是践行社会主义核心价值观、弘扬劳模精神、劳动精神的具体实践。进一步激发广大劳动者的劳动热情，通过诚实劳动来实现人生的梦想、展示自己的人生价值，推动形成良好的社会风尚。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4904E7E1-0FC5-4303-A4FB-A7C7351A62FE}"/>
              </a:ext>
            </a:extLst>
          </p:cNvPr>
          <p:cNvSpPr/>
          <p:nvPr/>
        </p:nvSpPr>
        <p:spPr>
          <a:xfrm>
            <a:off x="3442426" y="4874981"/>
            <a:ext cx="7638042" cy="756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ct val="120000"/>
              </a:lnSpc>
            </a:pPr>
            <a:r>
              <a:rPr lang="zh-CN" altLang="en-US" sz="1799" dirty="0">
                <a:solidFill>
                  <a:prstClr val="black"/>
                </a:solidFill>
                <a:cs typeface="+mn-ea"/>
                <a:sym typeface="+mn-lt"/>
              </a:rPr>
              <a:t>工匠精神还是推进供给侧结构性改革、实现从制造大国向制造强国转变的重要推手，也是提高职工就业创业能力、实现全面发展的重要动力。</a:t>
            </a:r>
          </a:p>
        </p:txBody>
      </p:sp>
    </p:spTree>
    <p:extLst>
      <p:ext uri="{BB962C8B-B14F-4D97-AF65-F5344CB8AC3E}">
        <p14:creationId xmlns:p14="http://schemas.microsoft.com/office/powerpoint/2010/main" val="192943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847"/>
    </mc:Choice>
    <mc:Fallback xmlns:a16="http://schemas.microsoft.com/office/drawing/2014/main" xmlns="">
      <p:transition advTm="3847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3578745-0E99-4E9F-BA83-3CA7DC49168B}"/>
              </a:ext>
            </a:extLst>
          </p:cNvPr>
          <p:cNvSpPr/>
          <p:nvPr/>
        </p:nvSpPr>
        <p:spPr bwMode="auto">
          <a:xfrm rot="5400000">
            <a:off x="2848701" y="417950"/>
            <a:ext cx="1468641" cy="293187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A2C57496-56CC-4321-809B-38216B910998}"/>
              </a:ext>
            </a:extLst>
          </p:cNvPr>
          <p:cNvSpPr/>
          <p:nvPr/>
        </p:nvSpPr>
        <p:spPr bwMode="auto">
          <a:xfrm>
            <a:off x="342911" y="261523"/>
            <a:ext cx="678435" cy="4570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6BABC9E1-F2B3-47EA-9117-16E7792D40D4}"/>
              </a:ext>
            </a:extLst>
          </p:cNvPr>
          <p:cNvSpPr/>
          <p:nvPr/>
        </p:nvSpPr>
        <p:spPr>
          <a:xfrm>
            <a:off x="1021346" y="3358144"/>
            <a:ext cx="4709829" cy="2085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ct val="120000"/>
              </a:lnSpc>
            </a:pPr>
            <a:r>
              <a:rPr lang="zh-CN" altLang="en-US" sz="1799" dirty="0">
                <a:solidFill>
                  <a:prstClr val="black"/>
                </a:solidFill>
                <a:cs typeface="+mn-ea"/>
                <a:sym typeface="+mn-lt"/>
              </a:rPr>
              <a:t>有些产品我们做不出来，恰恰是因为缺乏用心钻研、勇攀高峰的工匠；有些产品我们做出来却没有竞争力，也正是因为缺乏把工作当责任和使命的工匠。</a:t>
            </a:r>
            <a:r>
              <a:rPr lang="zh-CN" altLang="en-US" sz="1799" b="1" dirty="0">
                <a:solidFill>
                  <a:prstClr val="black"/>
                </a:solidFill>
                <a:cs typeface="+mn-ea"/>
                <a:sym typeface="+mn-lt"/>
              </a:rPr>
              <a:t>用“心”才会创新，使命感才会赢得市场的信任。</a:t>
            </a:r>
            <a:r>
              <a:rPr lang="zh-CN" altLang="en-US" sz="1799" dirty="0">
                <a:solidFill>
                  <a:prstClr val="black"/>
                </a:solidFill>
                <a:cs typeface="+mn-ea"/>
                <a:sym typeface="+mn-lt"/>
              </a:rPr>
              <a:t>这就是提倡工匠精神的意义所在。</a:t>
            </a:r>
          </a:p>
        </p:txBody>
      </p:sp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056902C0-6AE1-42CE-9973-DAACA45AC8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3041" y="3083614"/>
            <a:ext cx="4392657" cy="293187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623DBAE-9FCC-4794-BA7B-11DE6D89CCAB}"/>
              </a:ext>
            </a:extLst>
          </p:cNvPr>
          <p:cNvSpPr/>
          <p:nvPr/>
        </p:nvSpPr>
        <p:spPr>
          <a:xfrm>
            <a:off x="6983041" y="1668763"/>
            <a:ext cx="4108817" cy="43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1999" b="1" dirty="0">
                <a:solidFill>
                  <a:srgbClr val="F8931D"/>
                </a:solidFill>
                <a:cs typeface="+mn-ea"/>
                <a:sym typeface="+mn-lt"/>
              </a:rPr>
              <a:t>“工匠精神” 重点在“精神”二字</a:t>
            </a:r>
            <a:endParaRPr lang="en-US" altLang="zh-CN" sz="1999" b="1" dirty="0">
              <a:solidFill>
                <a:srgbClr val="F8931D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576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871"/>
    </mc:Choice>
    <mc:Fallback xmlns:a14="http://schemas.microsoft.com/office/drawing/2010/main" xmlns:a16="http://schemas.microsoft.com/office/drawing/2014/main" xmlns="">
      <p:transition advTm="487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8779" y="814656"/>
            <a:ext cx="880241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 smtClean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说一说</a:t>
            </a:r>
            <a:endParaRPr lang="en-US" altLang="zh-CN" sz="24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Calibri" pitchFamily="34" charset="0"/>
            </a:endParaRPr>
          </a:p>
          <a:p>
            <a:pPr>
              <a:spcBef>
                <a:spcPct val="0"/>
              </a:spcBef>
            </a:pPr>
            <a:endParaRPr lang="en-US" altLang="zh-CN" sz="24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Calibri" pitchFamily="34" charset="0"/>
            </a:endParaRPr>
          </a:p>
          <a:p>
            <a:pPr>
              <a:spcBef>
                <a:spcPct val="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介绍你的家乡有什么美食？特别是哪一家（哪个牌子）最好吃</a:t>
            </a:r>
            <a:r>
              <a:rPr lang="zh-CN" altLang="en-US" sz="2400" b="1" dirty="0" smtClean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？</a:t>
            </a:r>
            <a:endParaRPr lang="en-US" altLang="zh-CN" sz="24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Calibri" pitchFamily="34" charset="0"/>
            </a:endParaRPr>
          </a:p>
          <a:p>
            <a:pPr>
              <a:spcBef>
                <a:spcPct val="0"/>
              </a:spcBef>
            </a:pPr>
            <a:endParaRPr lang="en-US" altLang="zh-CN" sz="2400" b="1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Calibri" pitchFamily="34" charset="0"/>
            </a:endParaRPr>
          </a:p>
          <a:p>
            <a:pPr>
              <a:spcBef>
                <a:spcPct val="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介绍你的家乡</a:t>
            </a:r>
            <a:r>
              <a:rPr lang="zh-CN" altLang="en-US" sz="2400" b="1" dirty="0" smtClean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有哪些老字号？</a:t>
            </a:r>
            <a:endParaRPr lang="zh-CN" altLang="en-US" sz="2400" b="1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Calibri" pitchFamily="34" charset="0"/>
            </a:endParaRPr>
          </a:p>
          <a:p>
            <a:pPr>
              <a:spcBef>
                <a:spcPct val="0"/>
              </a:spcBef>
            </a:pPr>
            <a:endParaRPr lang="zh-CN" altLang="en-US" sz="2400" b="1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Calibri" pitchFamily="34" charset="0"/>
            </a:endParaRPr>
          </a:p>
          <a:p>
            <a:pPr>
              <a:spcBef>
                <a:spcPct val="0"/>
              </a:spcBef>
            </a:pPr>
            <a:endParaRPr lang="zh-CN" altLang="en-US" sz="2400" b="1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62" y="3211954"/>
            <a:ext cx="4414603" cy="2941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363" y="1015314"/>
            <a:ext cx="6209676" cy="4137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745" y="3083913"/>
            <a:ext cx="4606783" cy="3069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600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796D17C9-22EC-470A-BD41-BC17A464B060}"/>
              </a:ext>
            </a:extLst>
          </p:cNvPr>
          <p:cNvSpPr/>
          <p:nvPr/>
        </p:nvSpPr>
        <p:spPr bwMode="auto">
          <a:xfrm>
            <a:off x="6034729" y="1814823"/>
            <a:ext cx="5658706" cy="412319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5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9">
              <a:solidFill>
                <a:srgbClr val="3D3D3D"/>
              </a:solidFill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A2C57496-56CC-4321-809B-38216B910998}"/>
              </a:ext>
            </a:extLst>
          </p:cNvPr>
          <p:cNvSpPr/>
          <p:nvPr/>
        </p:nvSpPr>
        <p:spPr bwMode="auto">
          <a:xfrm>
            <a:off x="342911" y="261523"/>
            <a:ext cx="678435" cy="4570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TextBox 10">
            <a:extLst>
              <a:ext uri="{FF2B5EF4-FFF2-40B4-BE49-F238E27FC236}">
                <a16:creationId xmlns="" xmlns:a16="http://schemas.microsoft.com/office/drawing/2014/main" id="{A0E2D319-D4FD-4D46-99B7-57B65E457672}"/>
              </a:ext>
            </a:extLst>
          </p:cNvPr>
          <p:cNvSpPr txBox="1"/>
          <p:nvPr/>
        </p:nvSpPr>
        <p:spPr>
          <a:xfrm>
            <a:off x="252064" y="310602"/>
            <a:ext cx="5562096" cy="52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/>
            <a:r>
              <a:rPr lang="zh-CN" altLang="en-US" sz="2799" b="1">
                <a:solidFill>
                  <a:prstClr val="black"/>
                </a:solidFill>
                <a:latin typeface="等线" panose="020F0502020204030204"/>
                <a:ea typeface="+mn-ea"/>
                <a:cs typeface="+mn-ea"/>
                <a:sym typeface="+mn-lt"/>
              </a:rPr>
              <a:t>工匠精神对</a:t>
            </a:r>
            <a:r>
              <a:rPr lang="zh-CN" altLang="en-US" sz="2799" b="1">
                <a:solidFill>
                  <a:srgbClr val="F8931D"/>
                </a:solidFill>
                <a:latin typeface="等线" panose="020F0502020204030204"/>
                <a:ea typeface="+mn-ea"/>
                <a:cs typeface="+mn-ea"/>
                <a:sym typeface="+mn-lt"/>
              </a:rPr>
              <a:t>企业</a:t>
            </a:r>
            <a:r>
              <a:rPr lang="zh-CN" altLang="en-US" sz="2799" b="1">
                <a:solidFill>
                  <a:prstClr val="black"/>
                </a:solidFill>
                <a:latin typeface="等线" panose="020F0502020204030204"/>
                <a:ea typeface="+mn-ea"/>
                <a:cs typeface="+mn-ea"/>
                <a:sym typeface="+mn-lt"/>
              </a:rPr>
              <a:t>的意义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3CAD87F6-AEB8-48FC-9EA3-8C00527B27DF}"/>
              </a:ext>
            </a:extLst>
          </p:cNvPr>
          <p:cNvSpPr/>
          <p:nvPr/>
        </p:nvSpPr>
        <p:spPr>
          <a:xfrm>
            <a:off x="6270408" y="2479382"/>
            <a:ext cx="524348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ts val="2399"/>
              </a:lnSpc>
              <a:spcAft>
                <a:spcPts val="750"/>
              </a:spcAft>
            </a:pPr>
            <a:r>
              <a:rPr lang="zh-CN" altLang="en-US" sz="1599" kern="0">
                <a:solidFill>
                  <a:srgbClr val="393939"/>
                </a:solidFill>
                <a:cs typeface="+mn-ea"/>
                <a:sym typeface="+mn-lt"/>
              </a:rPr>
              <a:t>当</a:t>
            </a:r>
            <a:r>
              <a:rPr lang="zh-CN" altLang="en-US" sz="1599" kern="0" dirty="0">
                <a:solidFill>
                  <a:srgbClr val="393939"/>
                </a:solidFill>
                <a:cs typeface="+mn-ea"/>
                <a:sym typeface="+mn-lt"/>
              </a:rPr>
              <a:t>其他企业心浮气躁热衷于“圈钱、做死某款产品、再出新品、再圈钱”的循环时，坚持“工匠精神”的企业，依靠信念信仰，看着产品不断改进完善，最终通过高标准要求历练之后，无论</a:t>
            </a:r>
            <a:r>
              <a:rPr lang="zh-CN" altLang="en-US" sz="1599" kern="0">
                <a:solidFill>
                  <a:srgbClr val="393939"/>
                </a:solidFill>
                <a:cs typeface="+mn-ea"/>
                <a:sym typeface="+mn-lt"/>
              </a:rPr>
              <a:t>成功与否，</a:t>
            </a:r>
            <a:r>
              <a:rPr lang="zh-CN" altLang="en-US" sz="1599" kern="0" dirty="0">
                <a:solidFill>
                  <a:srgbClr val="393939"/>
                </a:solidFill>
                <a:cs typeface="+mn-ea"/>
                <a:sym typeface="+mn-lt"/>
              </a:rPr>
              <a:t>他们的精神是完完全全的享受，也是正面积极的。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75C5D792-32A0-4085-A580-32C6A892B6F2}"/>
              </a:ext>
            </a:extLst>
          </p:cNvPr>
          <p:cNvSpPr/>
          <p:nvPr/>
        </p:nvSpPr>
        <p:spPr>
          <a:xfrm>
            <a:off x="6240196" y="4685403"/>
            <a:ext cx="52434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ts val="2399"/>
              </a:lnSpc>
              <a:spcAft>
                <a:spcPts val="750"/>
              </a:spcAft>
            </a:pPr>
            <a:r>
              <a:rPr lang="zh-CN" altLang="en-US" sz="1599" kern="0" dirty="0">
                <a:solidFill>
                  <a:srgbClr val="393939"/>
                </a:solidFill>
                <a:cs typeface="+mn-ea"/>
                <a:sym typeface="+mn-lt"/>
              </a:rPr>
              <a:t>很多企业的产品质量为什么搞不好？原因虽然很多，但最终可以归结到一个方面上来，就是做事</a:t>
            </a:r>
            <a:r>
              <a:rPr lang="zh-CN" altLang="en-US" sz="1599" b="1" kern="0" dirty="0">
                <a:solidFill>
                  <a:srgbClr val="393939"/>
                </a:solidFill>
                <a:cs typeface="+mn-ea"/>
                <a:sym typeface="+mn-lt"/>
              </a:rPr>
              <a:t>缺乏严谨的工匠</a:t>
            </a:r>
            <a:r>
              <a:rPr lang="zh-CN" altLang="en-US" sz="1599" b="1" kern="0">
                <a:solidFill>
                  <a:srgbClr val="393939"/>
                </a:solidFill>
                <a:cs typeface="+mn-ea"/>
                <a:sym typeface="+mn-lt"/>
              </a:rPr>
              <a:t>精神</a:t>
            </a:r>
            <a:r>
              <a:rPr lang="zh-CN" altLang="en-US" sz="1599" kern="0">
                <a:solidFill>
                  <a:srgbClr val="393939"/>
                </a:solidFill>
                <a:cs typeface="+mn-ea"/>
                <a:sym typeface="+mn-lt"/>
              </a:rPr>
              <a:t>。</a:t>
            </a:r>
            <a:endParaRPr lang="zh-CN" altLang="en-US" sz="1599" kern="0" dirty="0">
              <a:solidFill>
                <a:srgbClr val="393939"/>
              </a:solidFill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96DC249-B31C-4B39-9269-D4B29E9667FC}"/>
              </a:ext>
            </a:extLst>
          </p:cNvPr>
          <p:cNvSpPr/>
          <p:nvPr/>
        </p:nvSpPr>
        <p:spPr>
          <a:xfrm>
            <a:off x="2025393" y="1158992"/>
            <a:ext cx="8605341" cy="46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2399" b="1" kern="0" dirty="0">
                <a:solidFill>
                  <a:srgbClr val="F8931D"/>
                </a:solidFill>
                <a:cs typeface="+mn-ea"/>
                <a:sym typeface="+mn-lt"/>
              </a:rPr>
              <a:t>企业更需要工匠精神，才能在长期的竞争中获得成功</a:t>
            </a:r>
            <a:endParaRPr lang="zh-CN" altLang="en-US" sz="2399" b="1" dirty="0">
              <a:solidFill>
                <a:srgbClr val="F8931D"/>
              </a:solidFill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83C0862-3E0D-4878-BB68-35A571E7E6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6002" y="1814823"/>
            <a:ext cx="4952747" cy="4123191"/>
          </a:xfrm>
          <a:prstGeom prst="rect">
            <a:avLst/>
          </a:prstGeom>
        </p:spPr>
      </p:pic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7504689A-BD03-4F35-88E3-B731A907950F}"/>
              </a:ext>
            </a:extLst>
          </p:cNvPr>
          <p:cNvSpPr/>
          <p:nvPr/>
        </p:nvSpPr>
        <p:spPr bwMode="auto">
          <a:xfrm>
            <a:off x="6193153" y="1822259"/>
            <a:ext cx="1044264" cy="112832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9">
              <a:solidFill>
                <a:srgbClr val="3D3D3D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E538D2A-B059-4091-8784-11AB3A3538A2}"/>
              </a:ext>
            </a:extLst>
          </p:cNvPr>
          <p:cNvSpPr/>
          <p:nvPr/>
        </p:nvSpPr>
        <p:spPr>
          <a:xfrm>
            <a:off x="6270409" y="2062768"/>
            <a:ext cx="3416320" cy="369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zh-CN" altLang="en-US" sz="1799" b="1" kern="0">
                <a:solidFill>
                  <a:srgbClr val="F8931D"/>
                </a:solidFill>
                <a:cs typeface="+mn-ea"/>
                <a:sym typeface="+mn-lt"/>
              </a:rPr>
              <a:t>坚持“工匠精神”是种精神享受</a:t>
            </a:r>
            <a:endParaRPr lang="zh-CN" altLang="en-US" sz="1799" b="1">
              <a:solidFill>
                <a:srgbClr val="F8931D"/>
              </a:solidFill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8285AFD4-C3DE-4DB2-A934-2D056DEFBFA8}"/>
              </a:ext>
            </a:extLst>
          </p:cNvPr>
          <p:cNvSpPr/>
          <p:nvPr/>
        </p:nvSpPr>
        <p:spPr>
          <a:xfrm>
            <a:off x="6270410" y="4282323"/>
            <a:ext cx="3185487" cy="369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zh-CN" altLang="en-US" sz="1799" b="1" kern="0">
                <a:solidFill>
                  <a:srgbClr val="F8931D"/>
                </a:solidFill>
                <a:cs typeface="+mn-ea"/>
                <a:sym typeface="+mn-lt"/>
              </a:rPr>
              <a:t>“工匠精神”是提升品质途径</a:t>
            </a:r>
            <a:endParaRPr lang="zh-CN" altLang="en-US" sz="1799" b="1">
              <a:solidFill>
                <a:srgbClr val="F8931D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885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6176">
        <p14:prism/>
      </p:transition>
    </mc:Choice>
    <mc:Fallback xmlns:a14="http://schemas.microsoft.com/office/drawing/2010/main" xmlns:a16="http://schemas.microsoft.com/office/drawing/2014/main" xmlns="">
      <p:transition spd="slow" advTm="61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A2C57496-56CC-4321-809B-38216B910998}"/>
              </a:ext>
            </a:extLst>
          </p:cNvPr>
          <p:cNvSpPr/>
          <p:nvPr/>
        </p:nvSpPr>
        <p:spPr bwMode="auto">
          <a:xfrm>
            <a:off x="342911" y="261523"/>
            <a:ext cx="678435" cy="4570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TextBox 10">
            <a:extLst>
              <a:ext uri="{FF2B5EF4-FFF2-40B4-BE49-F238E27FC236}">
                <a16:creationId xmlns="" xmlns:a16="http://schemas.microsoft.com/office/drawing/2014/main" id="{A0E2D319-D4FD-4D46-99B7-57B65E457672}"/>
              </a:ext>
            </a:extLst>
          </p:cNvPr>
          <p:cNvSpPr txBox="1"/>
          <p:nvPr/>
        </p:nvSpPr>
        <p:spPr>
          <a:xfrm>
            <a:off x="252064" y="310602"/>
            <a:ext cx="5562096" cy="52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/>
            <a:r>
              <a:rPr lang="zh-CN" altLang="en-US" sz="2799" b="1">
                <a:solidFill>
                  <a:prstClr val="black"/>
                </a:solidFill>
                <a:latin typeface="等线" panose="020F0502020204030204"/>
                <a:ea typeface="+mn-ea"/>
                <a:cs typeface="+mn-ea"/>
                <a:sym typeface="+mn-lt"/>
              </a:rPr>
              <a:t>工匠精神对</a:t>
            </a:r>
            <a:r>
              <a:rPr lang="zh-CN" altLang="en-US" sz="2799" b="1">
                <a:solidFill>
                  <a:srgbClr val="F8931D"/>
                </a:solidFill>
                <a:latin typeface="等线" panose="020F0502020204030204"/>
                <a:ea typeface="+mn-ea"/>
                <a:cs typeface="+mn-ea"/>
                <a:sym typeface="+mn-lt"/>
              </a:rPr>
              <a:t>个人</a:t>
            </a:r>
            <a:r>
              <a:rPr lang="zh-CN" altLang="en-US" sz="2799" b="1">
                <a:solidFill>
                  <a:prstClr val="black"/>
                </a:solidFill>
                <a:latin typeface="等线" panose="020F0502020204030204"/>
                <a:ea typeface="+mn-ea"/>
                <a:cs typeface="+mn-ea"/>
                <a:sym typeface="+mn-lt"/>
              </a:rPr>
              <a:t>的意义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96DC249-B31C-4B39-9269-D4B29E9667FC}"/>
              </a:ext>
            </a:extLst>
          </p:cNvPr>
          <p:cNvSpPr/>
          <p:nvPr/>
        </p:nvSpPr>
        <p:spPr>
          <a:xfrm>
            <a:off x="2025393" y="1066553"/>
            <a:ext cx="8605341" cy="46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2399" b="1" kern="0" dirty="0">
                <a:solidFill>
                  <a:srgbClr val="F8931D"/>
                </a:solidFill>
                <a:cs typeface="+mn-ea"/>
                <a:sym typeface="+mn-lt"/>
              </a:rPr>
              <a:t>“工匠精神”是个人成长和进步的内在驱动力</a:t>
            </a:r>
            <a:endParaRPr lang="zh-CN" altLang="en-US" sz="2399" b="1" dirty="0">
              <a:solidFill>
                <a:srgbClr val="F8931D"/>
              </a:solidFill>
              <a:cs typeface="+mn-ea"/>
              <a:sym typeface="+mn-lt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3A094044-4560-4945-82A0-52C13EDB4D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8628" y="2764586"/>
            <a:ext cx="4237433" cy="2824955"/>
          </a:xfrm>
          <a:prstGeom prst="rect">
            <a:avLst/>
          </a:prstGeom>
        </p:spPr>
      </p:pic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473F2F39-3F16-4633-BF1E-9FBBE63A9F92}"/>
              </a:ext>
            </a:extLst>
          </p:cNvPr>
          <p:cNvSpPr/>
          <p:nvPr/>
        </p:nvSpPr>
        <p:spPr>
          <a:xfrm>
            <a:off x="1069603" y="4049598"/>
            <a:ext cx="5179577" cy="1421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ct val="120000"/>
              </a:lnSpc>
            </a:pPr>
            <a:r>
              <a:rPr lang="zh-CN" altLang="en-US" sz="1799" kern="0" dirty="0">
                <a:solidFill>
                  <a:srgbClr val="393939"/>
                </a:solidFill>
                <a:cs typeface="+mn-ea"/>
                <a:sym typeface="+mn-lt"/>
              </a:rPr>
              <a:t>唯物辩证法强调，内部因素是事物发展的主导因素，外部因素只有通过内部因素才能起作用。个人的成长也是如此，工匠精神强调的是敬业爱岗，追求卓越的精神，正是我们成长所需要的驱动力。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A07D9AA-C774-4D49-8149-20DC07EC8471}"/>
              </a:ext>
            </a:extLst>
          </p:cNvPr>
          <p:cNvSpPr/>
          <p:nvPr/>
        </p:nvSpPr>
        <p:spPr bwMode="auto">
          <a:xfrm>
            <a:off x="691652" y="2121219"/>
            <a:ext cx="7048252" cy="153886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D4DFAE3C-9ED6-4045-A1D2-715BC6F8BDE3}"/>
              </a:ext>
            </a:extLst>
          </p:cNvPr>
          <p:cNvSpPr/>
          <p:nvPr/>
        </p:nvSpPr>
        <p:spPr>
          <a:xfrm>
            <a:off x="828456" y="2365131"/>
            <a:ext cx="6636629" cy="1089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ct val="120000"/>
              </a:lnSpc>
            </a:pPr>
            <a:r>
              <a:rPr lang="zh-CN" altLang="en-US" sz="1799" b="1" kern="0">
                <a:solidFill>
                  <a:prstClr val="white"/>
                </a:solidFill>
                <a:cs typeface="+mn-ea"/>
                <a:sym typeface="+mn-lt"/>
              </a:rPr>
              <a:t>工匠精神落在个人层面，就是一种认真精神、敬业精神</a:t>
            </a:r>
            <a:r>
              <a:rPr lang="zh-CN" altLang="en-US" sz="1799" kern="0">
                <a:solidFill>
                  <a:prstClr val="white"/>
                </a:solidFill>
                <a:cs typeface="+mn-ea"/>
                <a:sym typeface="+mn-lt"/>
              </a:rPr>
              <a:t>。</a:t>
            </a:r>
            <a:r>
              <a:rPr lang="zh-CN" altLang="en-US" sz="1799">
                <a:solidFill>
                  <a:prstClr val="white"/>
                </a:solidFill>
                <a:cs typeface="+mn-ea"/>
                <a:sym typeface="+mn-lt"/>
              </a:rPr>
              <a:t>无论</a:t>
            </a:r>
            <a:r>
              <a:rPr lang="zh-CN" altLang="en-US" sz="1799" dirty="0">
                <a:solidFill>
                  <a:prstClr val="white"/>
                </a:solidFill>
                <a:cs typeface="+mn-ea"/>
                <a:sym typeface="+mn-lt"/>
              </a:rPr>
              <a:t>是从事哪个行业，哪个岗位；无论是久经历练的职场老手还是初入职场的新人，“工匠精神”都是个人成长和进步的内在驱动力。</a:t>
            </a:r>
          </a:p>
        </p:txBody>
      </p:sp>
    </p:spTree>
    <p:extLst>
      <p:ext uri="{BB962C8B-B14F-4D97-AF65-F5344CB8AC3E}">
        <p14:creationId xmlns:p14="http://schemas.microsoft.com/office/powerpoint/2010/main" val="418387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960">
        <p14:prism/>
      </p:transition>
    </mc:Choice>
    <mc:Fallback xmlns:a14="http://schemas.microsoft.com/office/drawing/2010/main" xmlns:a16="http://schemas.microsoft.com/office/drawing/2014/main" xmlns="">
      <p:transition spd="slow" advTm="396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CEDC9F89-36E7-49D2-A79D-C88B5098C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3BFEB42-6FF8-4271-B968-1F00E3231EDF}"/>
              </a:ext>
            </a:extLst>
          </p:cNvPr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C6113065-5A20-43EB-A46B-402D9FCB9102}"/>
                </a:ext>
              </a:extLst>
            </p:cNvPr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工匠精神内涵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46DF99EF-D972-474E-8B38-B9C442BBFD54}"/>
                </a:ext>
              </a:extLst>
            </p:cNvPr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弘扬工匠精神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77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A121509D-B6BA-4E3F-A8EE-B3EAE8D1E2E9}"/>
              </a:ext>
            </a:extLst>
          </p:cNvPr>
          <p:cNvSpPr/>
          <p:nvPr/>
        </p:nvSpPr>
        <p:spPr>
          <a:xfrm>
            <a:off x="6330044" y="4549058"/>
            <a:ext cx="4314825" cy="57326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16000"/>
            <a:r>
              <a:rPr lang="zh-CN" altLang="en-US" sz="20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践行工匠</a:t>
            </a:r>
            <a:r>
              <a:rPr lang="zh-CN" altLang="en-US" sz="2000" b="1" kern="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精神</a:t>
            </a:r>
            <a:endParaRPr lang="zh-CN" altLang="zh-CN" sz="20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5106B76D-F745-4E5B-B8C4-BDB801B7DE55}"/>
              </a:ext>
            </a:extLst>
          </p:cNvPr>
          <p:cNvSpPr/>
          <p:nvPr/>
        </p:nvSpPr>
        <p:spPr>
          <a:xfrm>
            <a:off x="5944340" y="4520798"/>
            <a:ext cx="663125" cy="6631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E93E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图片 20" descr="卡通人物&#10;&#10;描述已自动生成">
            <a:extLst>
              <a:ext uri="{FF2B5EF4-FFF2-40B4-BE49-F238E27FC236}">
                <a16:creationId xmlns="" xmlns:a16="http://schemas.microsoft.com/office/drawing/2014/main" id="{A3571D2D-AF85-4E82-8D1F-02921C6C0A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/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76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690419" y="787607"/>
            <a:ext cx="9303145" cy="120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三、践行工匠精神</a:t>
            </a:r>
            <a:endParaRPr lang="en-US" altLang="zh-CN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en-US" altLang="zh-CN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四个维度</a:t>
            </a:r>
            <a:endParaRPr lang="zh-CN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90419" y="2068270"/>
            <a:ext cx="10498820" cy="4251460"/>
            <a:chOff x="285368" y="1785294"/>
            <a:chExt cx="11087757" cy="4489948"/>
          </a:xfrm>
        </p:grpSpPr>
        <p:grpSp>
          <p:nvGrpSpPr>
            <p:cNvPr id="57" name="组合 56"/>
            <p:cNvGrpSpPr/>
            <p:nvPr/>
          </p:nvGrpSpPr>
          <p:grpSpPr>
            <a:xfrm>
              <a:off x="6857872" y="3306048"/>
              <a:ext cx="532123" cy="598139"/>
              <a:chOff x="5810678" y="1001615"/>
              <a:chExt cx="422361" cy="474760"/>
            </a:xfrm>
          </p:grpSpPr>
          <p:sp>
            <p:nvSpPr>
              <p:cNvPr id="98" name="Oval 87"/>
              <p:cNvSpPr>
                <a:spLocks noChangeArrowheads="1"/>
              </p:cNvSpPr>
              <p:nvPr/>
            </p:nvSpPr>
            <p:spPr bwMode="auto">
              <a:xfrm>
                <a:off x="5825802" y="1341437"/>
                <a:ext cx="392112" cy="134938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99" name="组合 98"/>
              <p:cNvGrpSpPr/>
              <p:nvPr/>
            </p:nvGrpSpPr>
            <p:grpSpPr>
              <a:xfrm>
                <a:off x="5810678" y="1001615"/>
                <a:ext cx="422361" cy="422361"/>
                <a:chOff x="5003908" y="1229805"/>
                <a:chExt cx="897741" cy="897741"/>
              </a:xfrm>
            </p:grpSpPr>
            <p:sp>
              <p:nvSpPr>
                <p:cNvPr id="100" name="Freeform 36"/>
                <p:cNvSpPr>
                  <a:spLocks/>
                </p:cNvSpPr>
                <p:nvPr/>
              </p:nvSpPr>
              <p:spPr bwMode="auto">
                <a:xfrm>
                  <a:off x="5003908" y="1229805"/>
                  <a:ext cx="897741" cy="897741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01" name="Freeform 38"/>
                <p:cNvSpPr>
                  <a:spLocks/>
                </p:cNvSpPr>
                <p:nvPr/>
              </p:nvSpPr>
              <p:spPr bwMode="auto">
                <a:xfrm>
                  <a:off x="5069568" y="1255262"/>
                  <a:ext cx="766422" cy="250808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02" name="Oval 39"/>
                <p:cNvSpPr>
                  <a:spLocks noChangeArrowheads="1"/>
                </p:cNvSpPr>
                <p:nvPr/>
              </p:nvSpPr>
              <p:spPr bwMode="auto">
                <a:xfrm>
                  <a:off x="5365810" y="1275260"/>
                  <a:ext cx="180773" cy="1634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grpSp>
          <p:nvGrpSpPr>
            <p:cNvPr id="58" name="组合 57"/>
            <p:cNvGrpSpPr/>
            <p:nvPr/>
          </p:nvGrpSpPr>
          <p:grpSpPr>
            <a:xfrm>
              <a:off x="4399918" y="5204908"/>
              <a:ext cx="830668" cy="950026"/>
              <a:chOff x="3299776" y="3943350"/>
              <a:chExt cx="659325" cy="754063"/>
            </a:xfrm>
          </p:grpSpPr>
          <p:sp>
            <p:nvSpPr>
              <p:cNvPr id="92" name="Oval 8"/>
              <p:cNvSpPr>
                <a:spLocks noChangeArrowheads="1"/>
              </p:cNvSpPr>
              <p:nvPr/>
            </p:nvSpPr>
            <p:spPr bwMode="auto">
              <a:xfrm>
                <a:off x="3311607" y="4478284"/>
                <a:ext cx="634587" cy="219129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93" name="Group 4"/>
              <p:cNvGrpSpPr>
                <a:grpSpLocks/>
              </p:cNvGrpSpPr>
              <p:nvPr/>
            </p:nvGrpSpPr>
            <p:grpSpPr bwMode="auto">
              <a:xfrm>
                <a:off x="3299776" y="3943350"/>
                <a:ext cx="659325" cy="658462"/>
                <a:chOff x="0" y="0"/>
                <a:chExt cx="1089" cy="1089"/>
              </a:xfrm>
            </p:grpSpPr>
            <p:sp>
              <p:nvSpPr>
                <p:cNvPr id="94" name="Oval 1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EBEBE"/>
                    </a:gs>
                    <a:gs pos="100000">
                      <a:srgbClr val="6E6E6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grpSp>
              <p:nvGrpSpPr>
                <p:cNvPr id="95" name="Group 6"/>
                <p:cNvGrpSpPr>
                  <a:grpSpLocks/>
                </p:cNvGrpSpPr>
                <p:nvPr/>
              </p:nvGrpSpPr>
              <p:grpSpPr bwMode="auto">
                <a:xfrm>
                  <a:off x="91" y="30"/>
                  <a:ext cx="908" cy="296"/>
                  <a:chOff x="0" y="0"/>
                  <a:chExt cx="907" cy="295"/>
                </a:xfrm>
              </p:grpSpPr>
              <p:sp>
                <p:nvSpPr>
                  <p:cNvPr id="96" name="Freeform 12"/>
                  <p:cNvSpPr>
                    <a:spLocks noChangeArrowheads="1"/>
                  </p:cNvSpPr>
                  <p:nvPr/>
                </p:nvSpPr>
                <p:spPr bwMode="auto">
                  <a:xfrm>
                    <a:off x="4" y="-1"/>
                    <a:ext cx="903" cy="296"/>
                  </a:xfrm>
                  <a:custGeom>
                    <a:avLst/>
                    <a:gdLst>
                      <a:gd name="T0" fmla="*/ 0 w 4756"/>
                      <a:gd name="T1" fmla="*/ 296 h 1576"/>
                      <a:gd name="T2" fmla="*/ 9 w 4756"/>
                      <a:gd name="T3" fmla="*/ 275 h 1576"/>
                      <a:gd name="T4" fmla="*/ 21 w 4756"/>
                      <a:gd name="T5" fmla="*/ 254 h 1576"/>
                      <a:gd name="T6" fmla="*/ 32 w 4756"/>
                      <a:gd name="T7" fmla="*/ 233 h 1576"/>
                      <a:gd name="T8" fmla="*/ 45 w 4756"/>
                      <a:gd name="T9" fmla="*/ 214 h 1576"/>
                      <a:gd name="T10" fmla="*/ 59 w 4756"/>
                      <a:gd name="T11" fmla="*/ 195 h 1576"/>
                      <a:gd name="T12" fmla="*/ 73 w 4756"/>
                      <a:gd name="T13" fmla="*/ 177 h 1576"/>
                      <a:gd name="T14" fmla="*/ 89 w 4756"/>
                      <a:gd name="T15" fmla="*/ 159 h 1576"/>
                      <a:gd name="T16" fmla="*/ 105 w 4756"/>
                      <a:gd name="T17" fmla="*/ 142 h 1576"/>
                      <a:gd name="T18" fmla="*/ 113 w 4756"/>
                      <a:gd name="T19" fmla="*/ 134 h 1576"/>
                      <a:gd name="T20" fmla="*/ 131 w 4756"/>
                      <a:gd name="T21" fmla="*/ 118 h 1576"/>
                      <a:gd name="T22" fmla="*/ 149 w 4756"/>
                      <a:gd name="T23" fmla="*/ 103 h 1576"/>
                      <a:gd name="T24" fmla="*/ 168 w 4756"/>
                      <a:gd name="T25" fmla="*/ 89 h 1576"/>
                      <a:gd name="T26" fmla="*/ 187 w 4756"/>
                      <a:gd name="T27" fmla="*/ 76 h 1576"/>
                      <a:gd name="T28" fmla="*/ 207 w 4756"/>
                      <a:gd name="T29" fmla="*/ 64 h 1576"/>
                      <a:gd name="T30" fmla="*/ 228 w 4756"/>
                      <a:gd name="T31" fmla="*/ 53 h 1576"/>
                      <a:gd name="T32" fmla="*/ 250 w 4756"/>
                      <a:gd name="T33" fmla="*/ 43 h 1576"/>
                      <a:gd name="T34" fmla="*/ 261 w 4756"/>
                      <a:gd name="T35" fmla="*/ 38 h 1576"/>
                      <a:gd name="T36" fmla="*/ 283 w 4756"/>
                      <a:gd name="T37" fmla="*/ 29 h 1576"/>
                      <a:gd name="T38" fmla="*/ 306 w 4756"/>
                      <a:gd name="T39" fmla="*/ 22 h 1576"/>
                      <a:gd name="T40" fmla="*/ 329 w 4756"/>
                      <a:gd name="T41" fmla="*/ 15 h 1576"/>
                      <a:gd name="T42" fmla="*/ 353 w 4756"/>
                      <a:gd name="T43" fmla="*/ 10 h 1576"/>
                      <a:gd name="T44" fmla="*/ 377 w 4756"/>
                      <a:gd name="T45" fmla="*/ 6 h 1576"/>
                      <a:gd name="T46" fmla="*/ 401 w 4756"/>
                      <a:gd name="T47" fmla="*/ 2 h 1576"/>
                      <a:gd name="T48" fmla="*/ 426 w 4756"/>
                      <a:gd name="T49" fmla="*/ 0 h 1576"/>
                      <a:gd name="T50" fmla="*/ 451 w 4756"/>
                      <a:gd name="T51" fmla="*/ 0 h 1576"/>
                      <a:gd name="T52" fmla="*/ 464 w 4756"/>
                      <a:gd name="T53" fmla="*/ 0 h 1576"/>
                      <a:gd name="T54" fmla="*/ 489 w 4756"/>
                      <a:gd name="T55" fmla="*/ 2 h 1576"/>
                      <a:gd name="T56" fmla="*/ 514 w 4756"/>
                      <a:gd name="T57" fmla="*/ 4 h 1576"/>
                      <a:gd name="T58" fmla="*/ 538 w 4756"/>
                      <a:gd name="T59" fmla="*/ 8 h 1576"/>
                      <a:gd name="T60" fmla="*/ 562 w 4756"/>
                      <a:gd name="T61" fmla="*/ 12 h 1576"/>
                      <a:gd name="T62" fmla="*/ 586 w 4756"/>
                      <a:gd name="T63" fmla="*/ 18 h 1576"/>
                      <a:gd name="T64" fmla="*/ 609 w 4756"/>
                      <a:gd name="T65" fmla="*/ 26 h 1576"/>
                      <a:gd name="T66" fmla="*/ 631 w 4756"/>
                      <a:gd name="T67" fmla="*/ 33 h 1576"/>
                      <a:gd name="T68" fmla="*/ 642 w 4756"/>
                      <a:gd name="T69" fmla="*/ 38 h 1576"/>
                      <a:gd name="T70" fmla="*/ 664 w 4756"/>
                      <a:gd name="T71" fmla="*/ 48 h 1576"/>
                      <a:gd name="T72" fmla="*/ 685 w 4756"/>
                      <a:gd name="T73" fmla="*/ 59 h 1576"/>
                      <a:gd name="T74" fmla="*/ 706 w 4756"/>
                      <a:gd name="T75" fmla="*/ 70 h 1576"/>
                      <a:gd name="T76" fmla="*/ 726 w 4756"/>
                      <a:gd name="T77" fmla="*/ 83 h 1576"/>
                      <a:gd name="T78" fmla="*/ 745 w 4756"/>
                      <a:gd name="T79" fmla="*/ 96 h 1576"/>
                      <a:gd name="T80" fmla="*/ 763 w 4756"/>
                      <a:gd name="T81" fmla="*/ 111 h 1576"/>
                      <a:gd name="T82" fmla="*/ 781 w 4756"/>
                      <a:gd name="T83" fmla="*/ 126 h 1576"/>
                      <a:gd name="T84" fmla="*/ 798 w 4756"/>
                      <a:gd name="T85" fmla="*/ 142 h 1576"/>
                      <a:gd name="T86" fmla="*/ 806 w 4756"/>
                      <a:gd name="T87" fmla="*/ 150 h 1576"/>
                      <a:gd name="T88" fmla="*/ 822 w 4756"/>
                      <a:gd name="T89" fmla="*/ 168 h 1576"/>
                      <a:gd name="T90" fmla="*/ 837 w 4756"/>
                      <a:gd name="T91" fmla="*/ 186 h 1576"/>
                      <a:gd name="T92" fmla="*/ 851 w 4756"/>
                      <a:gd name="T93" fmla="*/ 204 h 1576"/>
                      <a:gd name="T94" fmla="*/ 864 w 4756"/>
                      <a:gd name="T95" fmla="*/ 224 h 1576"/>
                      <a:gd name="T96" fmla="*/ 877 w 4756"/>
                      <a:gd name="T97" fmla="*/ 243 h 1576"/>
                      <a:gd name="T98" fmla="*/ 888 w 4756"/>
                      <a:gd name="T99" fmla="*/ 264 h 1576"/>
                      <a:gd name="T100" fmla="*/ 898 w 4756"/>
                      <a:gd name="T101" fmla="*/ 285 h 1576"/>
                      <a:gd name="T102" fmla="*/ 0 w 4756"/>
                      <a:gd name="T103" fmla="*/ 296 h 157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4756"/>
                      <a:gd name="T157" fmla="*/ 0 h 1576"/>
                      <a:gd name="T158" fmla="*/ 4756 w 4756"/>
                      <a:gd name="T159" fmla="*/ 1576 h 157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86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3024"/>
                  </a:p>
                </p:txBody>
              </p:sp>
              <p:sp>
                <p:nvSpPr>
                  <p:cNvPr id="97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340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3024">
                      <a:solidFill>
                        <a:srgbClr val="000000"/>
                      </a:solidFill>
                      <a:latin typeface="Calibri" pitchFamily="34" charset="0"/>
                      <a:sym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>
              <a:off x="5442592" y="4976902"/>
              <a:ext cx="591052" cy="678019"/>
              <a:chOff x="4127375" y="3762375"/>
              <a:chExt cx="469135" cy="538163"/>
            </a:xfrm>
          </p:grpSpPr>
          <p:sp>
            <p:nvSpPr>
              <p:cNvPr id="86" name="Oval 68"/>
              <p:cNvSpPr>
                <a:spLocks noChangeArrowheads="1"/>
              </p:cNvSpPr>
              <p:nvPr/>
            </p:nvSpPr>
            <p:spPr bwMode="auto">
              <a:xfrm>
                <a:off x="4137324" y="4143382"/>
                <a:ext cx="450768" cy="157156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87" name="Group 17"/>
              <p:cNvGrpSpPr>
                <a:grpSpLocks/>
              </p:cNvGrpSpPr>
              <p:nvPr/>
            </p:nvGrpSpPr>
            <p:grpSpPr bwMode="auto">
              <a:xfrm>
                <a:off x="4127375" y="3762375"/>
                <a:ext cx="469135" cy="469934"/>
                <a:chOff x="-1" y="0"/>
                <a:chExt cx="1089" cy="1089"/>
              </a:xfrm>
            </p:grpSpPr>
            <p:sp>
              <p:nvSpPr>
                <p:cNvPr id="88" name="Oval 70"/>
                <p:cNvSpPr>
                  <a:spLocks noChangeArrowheads="1"/>
                </p:cNvSpPr>
                <p:nvPr/>
              </p:nvSpPr>
              <p:spPr bwMode="auto">
                <a:xfrm>
                  <a:off x="-1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1D1D1"/>
                    </a:gs>
                    <a:gs pos="100000">
                      <a:srgbClr val="787878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grpSp>
              <p:nvGrpSpPr>
                <p:cNvPr id="89" name="Group 19"/>
                <p:cNvGrpSpPr>
                  <a:grpSpLocks/>
                </p:cNvGrpSpPr>
                <p:nvPr/>
              </p:nvGrpSpPr>
              <p:grpSpPr bwMode="auto">
                <a:xfrm>
                  <a:off x="91" y="30"/>
                  <a:ext cx="908" cy="296"/>
                  <a:chOff x="0" y="0"/>
                  <a:chExt cx="907" cy="295"/>
                </a:xfrm>
              </p:grpSpPr>
              <p:sp>
                <p:nvSpPr>
                  <p:cNvPr id="90" name="Freeform 72"/>
                  <p:cNvSpPr>
                    <a:spLocks noChangeArrowheads="1"/>
                  </p:cNvSpPr>
                  <p:nvPr/>
                </p:nvSpPr>
                <p:spPr bwMode="auto">
                  <a:xfrm>
                    <a:off x="-1" y="-1"/>
                    <a:ext cx="909" cy="297"/>
                  </a:xfrm>
                  <a:custGeom>
                    <a:avLst/>
                    <a:gdLst>
                      <a:gd name="T0" fmla="*/ 0 w 4756"/>
                      <a:gd name="T1" fmla="*/ 297 h 1576"/>
                      <a:gd name="T2" fmla="*/ 10 w 4756"/>
                      <a:gd name="T3" fmla="*/ 276 h 1576"/>
                      <a:gd name="T4" fmla="*/ 21 w 4756"/>
                      <a:gd name="T5" fmla="*/ 254 h 1576"/>
                      <a:gd name="T6" fmla="*/ 32 w 4756"/>
                      <a:gd name="T7" fmla="*/ 234 h 1576"/>
                      <a:gd name="T8" fmla="*/ 45 w 4756"/>
                      <a:gd name="T9" fmla="*/ 214 h 1576"/>
                      <a:gd name="T10" fmla="*/ 59 w 4756"/>
                      <a:gd name="T11" fmla="*/ 195 h 1576"/>
                      <a:gd name="T12" fmla="*/ 74 w 4756"/>
                      <a:gd name="T13" fmla="*/ 177 h 1576"/>
                      <a:gd name="T14" fmla="*/ 89 w 4756"/>
                      <a:gd name="T15" fmla="*/ 159 h 1576"/>
                      <a:gd name="T16" fmla="*/ 106 w 4756"/>
                      <a:gd name="T17" fmla="*/ 142 h 1576"/>
                      <a:gd name="T18" fmla="*/ 114 w 4756"/>
                      <a:gd name="T19" fmla="*/ 134 h 1576"/>
                      <a:gd name="T20" fmla="*/ 131 w 4756"/>
                      <a:gd name="T21" fmla="*/ 119 h 1576"/>
                      <a:gd name="T22" fmla="*/ 150 w 4756"/>
                      <a:gd name="T23" fmla="*/ 104 h 1576"/>
                      <a:gd name="T24" fmla="*/ 169 w 4756"/>
                      <a:gd name="T25" fmla="*/ 90 h 1576"/>
                      <a:gd name="T26" fmla="*/ 188 w 4756"/>
                      <a:gd name="T27" fmla="*/ 77 h 1576"/>
                      <a:gd name="T28" fmla="*/ 209 w 4756"/>
                      <a:gd name="T29" fmla="*/ 64 h 1576"/>
                      <a:gd name="T30" fmla="*/ 230 w 4756"/>
                      <a:gd name="T31" fmla="*/ 53 h 1576"/>
                      <a:gd name="T32" fmla="*/ 252 w 4756"/>
                      <a:gd name="T33" fmla="*/ 43 h 1576"/>
                      <a:gd name="T34" fmla="*/ 263 w 4756"/>
                      <a:gd name="T35" fmla="*/ 38 h 1576"/>
                      <a:gd name="T36" fmla="*/ 285 w 4756"/>
                      <a:gd name="T37" fmla="*/ 29 h 1576"/>
                      <a:gd name="T38" fmla="*/ 308 w 4756"/>
                      <a:gd name="T39" fmla="*/ 22 h 1576"/>
                      <a:gd name="T40" fmla="*/ 331 w 4756"/>
                      <a:gd name="T41" fmla="*/ 15 h 1576"/>
                      <a:gd name="T42" fmla="*/ 355 w 4756"/>
                      <a:gd name="T43" fmla="*/ 10 h 1576"/>
                      <a:gd name="T44" fmla="*/ 379 w 4756"/>
                      <a:gd name="T45" fmla="*/ 6 h 1576"/>
                      <a:gd name="T46" fmla="*/ 404 w 4756"/>
                      <a:gd name="T47" fmla="*/ 2 h 1576"/>
                      <a:gd name="T48" fmla="*/ 429 w 4756"/>
                      <a:gd name="T49" fmla="*/ 0 h 1576"/>
                      <a:gd name="T50" fmla="*/ 455 w 4756"/>
                      <a:gd name="T51" fmla="*/ 0 h 1576"/>
                      <a:gd name="T52" fmla="*/ 467 w 4756"/>
                      <a:gd name="T53" fmla="*/ 0 h 1576"/>
                      <a:gd name="T54" fmla="*/ 492 w 4756"/>
                      <a:gd name="T55" fmla="*/ 2 h 1576"/>
                      <a:gd name="T56" fmla="*/ 517 w 4756"/>
                      <a:gd name="T57" fmla="*/ 4 h 1576"/>
                      <a:gd name="T58" fmla="*/ 542 w 4756"/>
                      <a:gd name="T59" fmla="*/ 8 h 1576"/>
                      <a:gd name="T60" fmla="*/ 566 w 4756"/>
                      <a:gd name="T61" fmla="*/ 12 h 1576"/>
                      <a:gd name="T62" fmla="*/ 589 w 4756"/>
                      <a:gd name="T63" fmla="*/ 18 h 1576"/>
                      <a:gd name="T64" fmla="*/ 613 w 4756"/>
                      <a:gd name="T65" fmla="*/ 26 h 1576"/>
                      <a:gd name="T66" fmla="*/ 635 w 4756"/>
                      <a:gd name="T67" fmla="*/ 34 h 1576"/>
                      <a:gd name="T68" fmla="*/ 646 w 4756"/>
                      <a:gd name="T69" fmla="*/ 38 h 1576"/>
                      <a:gd name="T70" fmla="*/ 669 w 4756"/>
                      <a:gd name="T71" fmla="*/ 48 h 1576"/>
                      <a:gd name="T72" fmla="*/ 690 w 4756"/>
                      <a:gd name="T73" fmla="*/ 59 h 1576"/>
                      <a:gd name="T74" fmla="*/ 710 w 4756"/>
                      <a:gd name="T75" fmla="*/ 70 h 1576"/>
                      <a:gd name="T76" fmla="*/ 730 w 4756"/>
                      <a:gd name="T77" fmla="*/ 83 h 1576"/>
                      <a:gd name="T78" fmla="*/ 750 w 4756"/>
                      <a:gd name="T79" fmla="*/ 96 h 1576"/>
                      <a:gd name="T80" fmla="*/ 768 w 4756"/>
                      <a:gd name="T81" fmla="*/ 111 h 1576"/>
                      <a:gd name="T82" fmla="*/ 786 w 4756"/>
                      <a:gd name="T83" fmla="*/ 126 h 1576"/>
                      <a:gd name="T84" fmla="*/ 803 w 4756"/>
                      <a:gd name="T85" fmla="*/ 142 h 1576"/>
                      <a:gd name="T86" fmla="*/ 812 w 4756"/>
                      <a:gd name="T87" fmla="*/ 151 h 1576"/>
                      <a:gd name="T88" fmla="*/ 828 w 4756"/>
                      <a:gd name="T89" fmla="*/ 168 h 1576"/>
                      <a:gd name="T90" fmla="*/ 843 w 4756"/>
                      <a:gd name="T91" fmla="*/ 186 h 1576"/>
                      <a:gd name="T92" fmla="*/ 857 w 4756"/>
                      <a:gd name="T93" fmla="*/ 205 h 1576"/>
                      <a:gd name="T94" fmla="*/ 870 w 4756"/>
                      <a:gd name="T95" fmla="*/ 224 h 1576"/>
                      <a:gd name="T96" fmla="*/ 883 w 4756"/>
                      <a:gd name="T97" fmla="*/ 244 h 1576"/>
                      <a:gd name="T98" fmla="*/ 894 w 4756"/>
                      <a:gd name="T99" fmla="*/ 265 h 1576"/>
                      <a:gd name="T100" fmla="*/ 904 w 4756"/>
                      <a:gd name="T101" fmla="*/ 286 h 1576"/>
                      <a:gd name="T102" fmla="*/ 0 w 4756"/>
                      <a:gd name="T103" fmla="*/ 297 h 157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4756"/>
                      <a:gd name="T157" fmla="*/ 0 h 1576"/>
                      <a:gd name="T158" fmla="*/ 4756 w 4756"/>
                      <a:gd name="T159" fmla="*/ 1576 h 157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86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3024"/>
                  </a:p>
                </p:txBody>
              </p:sp>
              <p:sp>
                <p:nvSpPr>
                  <p:cNvPr id="91" name="Oval 73"/>
                  <p:cNvSpPr>
                    <a:spLocks noChangeArrowheads="1"/>
                  </p:cNvSpPr>
                  <p:nvPr/>
                </p:nvSpPr>
                <p:spPr bwMode="auto">
                  <a:xfrm>
                    <a:off x="340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3024">
                      <a:solidFill>
                        <a:srgbClr val="000000"/>
                      </a:solidFill>
                      <a:latin typeface="Calibri" pitchFamily="34" charset="0"/>
                      <a:sym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60" name="组合 59"/>
            <p:cNvGrpSpPr/>
            <p:nvPr/>
          </p:nvGrpSpPr>
          <p:grpSpPr>
            <a:xfrm>
              <a:off x="4762572" y="4614892"/>
              <a:ext cx="435301" cy="496012"/>
              <a:chOff x="3587625" y="3475038"/>
              <a:chExt cx="345511" cy="393699"/>
            </a:xfrm>
          </p:grpSpPr>
          <p:sp>
            <p:nvSpPr>
              <p:cNvPr id="80" name="Oval 75"/>
              <p:cNvSpPr>
                <a:spLocks noChangeArrowheads="1"/>
              </p:cNvSpPr>
              <p:nvPr/>
            </p:nvSpPr>
            <p:spPr bwMode="auto">
              <a:xfrm>
                <a:off x="3594389" y="3754329"/>
                <a:ext cx="333111" cy="114408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81" name="Group 24"/>
              <p:cNvGrpSpPr>
                <a:grpSpLocks/>
              </p:cNvGrpSpPr>
              <p:nvPr/>
            </p:nvGrpSpPr>
            <p:grpSpPr bwMode="auto">
              <a:xfrm>
                <a:off x="3587625" y="3475038"/>
                <a:ext cx="345511" cy="343786"/>
                <a:chOff x="-1" y="0"/>
                <a:chExt cx="1089" cy="1089"/>
              </a:xfrm>
            </p:grpSpPr>
            <p:sp>
              <p:nvSpPr>
                <p:cNvPr id="82" name="Oval 77"/>
                <p:cNvSpPr>
                  <a:spLocks noChangeArrowheads="1"/>
                </p:cNvSpPr>
                <p:nvPr/>
              </p:nvSpPr>
              <p:spPr bwMode="auto">
                <a:xfrm>
                  <a:off x="-1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4E4E4"/>
                    </a:gs>
                    <a:gs pos="100000">
                      <a:srgbClr val="838383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grpSp>
              <p:nvGrpSpPr>
                <p:cNvPr id="83" name="Group 26"/>
                <p:cNvGrpSpPr>
                  <a:grpSpLocks/>
                </p:cNvGrpSpPr>
                <p:nvPr/>
              </p:nvGrpSpPr>
              <p:grpSpPr bwMode="auto">
                <a:xfrm>
                  <a:off x="91" y="30"/>
                  <a:ext cx="908" cy="296"/>
                  <a:chOff x="0" y="0"/>
                  <a:chExt cx="907" cy="295"/>
                </a:xfrm>
              </p:grpSpPr>
              <p:sp>
                <p:nvSpPr>
                  <p:cNvPr id="84" name="Freeform 79"/>
                  <p:cNvSpPr>
                    <a:spLocks noChangeArrowheads="1"/>
                  </p:cNvSpPr>
                  <p:nvPr/>
                </p:nvSpPr>
                <p:spPr bwMode="auto">
                  <a:xfrm>
                    <a:off x="-2" y="0"/>
                    <a:ext cx="909" cy="296"/>
                  </a:xfrm>
                  <a:custGeom>
                    <a:avLst/>
                    <a:gdLst>
                      <a:gd name="T0" fmla="*/ 0 w 4756"/>
                      <a:gd name="T1" fmla="*/ 296 h 1576"/>
                      <a:gd name="T2" fmla="*/ 10 w 4756"/>
                      <a:gd name="T3" fmla="*/ 275 h 1576"/>
                      <a:gd name="T4" fmla="*/ 21 w 4756"/>
                      <a:gd name="T5" fmla="*/ 254 h 1576"/>
                      <a:gd name="T6" fmla="*/ 32 w 4756"/>
                      <a:gd name="T7" fmla="*/ 233 h 1576"/>
                      <a:gd name="T8" fmla="*/ 45 w 4756"/>
                      <a:gd name="T9" fmla="*/ 214 h 1576"/>
                      <a:gd name="T10" fmla="*/ 59 w 4756"/>
                      <a:gd name="T11" fmla="*/ 195 h 1576"/>
                      <a:gd name="T12" fmla="*/ 74 w 4756"/>
                      <a:gd name="T13" fmla="*/ 177 h 1576"/>
                      <a:gd name="T14" fmla="*/ 89 w 4756"/>
                      <a:gd name="T15" fmla="*/ 159 h 1576"/>
                      <a:gd name="T16" fmla="*/ 106 w 4756"/>
                      <a:gd name="T17" fmla="*/ 142 h 1576"/>
                      <a:gd name="T18" fmla="*/ 114 w 4756"/>
                      <a:gd name="T19" fmla="*/ 134 h 1576"/>
                      <a:gd name="T20" fmla="*/ 131 w 4756"/>
                      <a:gd name="T21" fmla="*/ 118 h 1576"/>
                      <a:gd name="T22" fmla="*/ 150 w 4756"/>
                      <a:gd name="T23" fmla="*/ 103 h 1576"/>
                      <a:gd name="T24" fmla="*/ 169 w 4756"/>
                      <a:gd name="T25" fmla="*/ 89 h 1576"/>
                      <a:gd name="T26" fmla="*/ 188 w 4756"/>
                      <a:gd name="T27" fmla="*/ 76 h 1576"/>
                      <a:gd name="T28" fmla="*/ 209 w 4756"/>
                      <a:gd name="T29" fmla="*/ 64 h 1576"/>
                      <a:gd name="T30" fmla="*/ 230 w 4756"/>
                      <a:gd name="T31" fmla="*/ 53 h 1576"/>
                      <a:gd name="T32" fmla="*/ 252 w 4756"/>
                      <a:gd name="T33" fmla="*/ 43 h 1576"/>
                      <a:gd name="T34" fmla="*/ 263 w 4756"/>
                      <a:gd name="T35" fmla="*/ 38 h 1576"/>
                      <a:gd name="T36" fmla="*/ 285 w 4756"/>
                      <a:gd name="T37" fmla="*/ 29 h 1576"/>
                      <a:gd name="T38" fmla="*/ 308 w 4756"/>
                      <a:gd name="T39" fmla="*/ 22 h 1576"/>
                      <a:gd name="T40" fmla="*/ 331 w 4756"/>
                      <a:gd name="T41" fmla="*/ 15 h 1576"/>
                      <a:gd name="T42" fmla="*/ 355 w 4756"/>
                      <a:gd name="T43" fmla="*/ 10 h 1576"/>
                      <a:gd name="T44" fmla="*/ 379 w 4756"/>
                      <a:gd name="T45" fmla="*/ 6 h 1576"/>
                      <a:gd name="T46" fmla="*/ 404 w 4756"/>
                      <a:gd name="T47" fmla="*/ 2 h 1576"/>
                      <a:gd name="T48" fmla="*/ 429 w 4756"/>
                      <a:gd name="T49" fmla="*/ 0 h 1576"/>
                      <a:gd name="T50" fmla="*/ 455 w 4756"/>
                      <a:gd name="T51" fmla="*/ 0 h 1576"/>
                      <a:gd name="T52" fmla="*/ 467 w 4756"/>
                      <a:gd name="T53" fmla="*/ 0 h 1576"/>
                      <a:gd name="T54" fmla="*/ 492 w 4756"/>
                      <a:gd name="T55" fmla="*/ 2 h 1576"/>
                      <a:gd name="T56" fmla="*/ 517 w 4756"/>
                      <a:gd name="T57" fmla="*/ 4 h 1576"/>
                      <a:gd name="T58" fmla="*/ 542 w 4756"/>
                      <a:gd name="T59" fmla="*/ 8 h 1576"/>
                      <a:gd name="T60" fmla="*/ 566 w 4756"/>
                      <a:gd name="T61" fmla="*/ 12 h 1576"/>
                      <a:gd name="T62" fmla="*/ 589 w 4756"/>
                      <a:gd name="T63" fmla="*/ 18 h 1576"/>
                      <a:gd name="T64" fmla="*/ 613 w 4756"/>
                      <a:gd name="T65" fmla="*/ 26 h 1576"/>
                      <a:gd name="T66" fmla="*/ 635 w 4756"/>
                      <a:gd name="T67" fmla="*/ 33 h 1576"/>
                      <a:gd name="T68" fmla="*/ 646 w 4756"/>
                      <a:gd name="T69" fmla="*/ 38 h 1576"/>
                      <a:gd name="T70" fmla="*/ 669 w 4756"/>
                      <a:gd name="T71" fmla="*/ 48 h 1576"/>
                      <a:gd name="T72" fmla="*/ 690 w 4756"/>
                      <a:gd name="T73" fmla="*/ 59 h 1576"/>
                      <a:gd name="T74" fmla="*/ 710 w 4756"/>
                      <a:gd name="T75" fmla="*/ 70 h 1576"/>
                      <a:gd name="T76" fmla="*/ 730 w 4756"/>
                      <a:gd name="T77" fmla="*/ 83 h 1576"/>
                      <a:gd name="T78" fmla="*/ 750 w 4756"/>
                      <a:gd name="T79" fmla="*/ 96 h 1576"/>
                      <a:gd name="T80" fmla="*/ 768 w 4756"/>
                      <a:gd name="T81" fmla="*/ 111 h 1576"/>
                      <a:gd name="T82" fmla="*/ 786 w 4756"/>
                      <a:gd name="T83" fmla="*/ 126 h 1576"/>
                      <a:gd name="T84" fmla="*/ 803 w 4756"/>
                      <a:gd name="T85" fmla="*/ 142 h 1576"/>
                      <a:gd name="T86" fmla="*/ 812 w 4756"/>
                      <a:gd name="T87" fmla="*/ 150 h 1576"/>
                      <a:gd name="T88" fmla="*/ 828 w 4756"/>
                      <a:gd name="T89" fmla="*/ 168 h 1576"/>
                      <a:gd name="T90" fmla="*/ 843 w 4756"/>
                      <a:gd name="T91" fmla="*/ 186 h 1576"/>
                      <a:gd name="T92" fmla="*/ 857 w 4756"/>
                      <a:gd name="T93" fmla="*/ 204 h 1576"/>
                      <a:gd name="T94" fmla="*/ 870 w 4756"/>
                      <a:gd name="T95" fmla="*/ 224 h 1576"/>
                      <a:gd name="T96" fmla="*/ 883 w 4756"/>
                      <a:gd name="T97" fmla="*/ 243 h 1576"/>
                      <a:gd name="T98" fmla="*/ 894 w 4756"/>
                      <a:gd name="T99" fmla="*/ 264 h 1576"/>
                      <a:gd name="T100" fmla="*/ 904 w 4756"/>
                      <a:gd name="T101" fmla="*/ 285 h 1576"/>
                      <a:gd name="T102" fmla="*/ 0 w 4756"/>
                      <a:gd name="T103" fmla="*/ 296 h 157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4756"/>
                      <a:gd name="T157" fmla="*/ 0 h 1576"/>
                      <a:gd name="T158" fmla="*/ 4756 w 4756"/>
                      <a:gd name="T159" fmla="*/ 1576 h 157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86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3024"/>
                  </a:p>
                </p:txBody>
              </p:sp>
              <p:sp>
                <p:nvSpPr>
                  <p:cNvPr id="85" name="Oval 80"/>
                  <p:cNvSpPr>
                    <a:spLocks noChangeArrowheads="1"/>
                  </p:cNvSpPr>
                  <p:nvPr/>
                </p:nvSpPr>
                <p:spPr bwMode="auto">
                  <a:xfrm>
                    <a:off x="340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3024">
                      <a:solidFill>
                        <a:srgbClr val="000000"/>
                      </a:solidFill>
                      <a:latin typeface="Calibri" pitchFamily="34" charset="0"/>
                      <a:sym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61" name="组合 60"/>
            <p:cNvGrpSpPr/>
            <p:nvPr/>
          </p:nvGrpSpPr>
          <p:grpSpPr>
            <a:xfrm>
              <a:off x="6863335" y="4744860"/>
              <a:ext cx="496013" cy="700019"/>
              <a:chOff x="5815013" y="3460750"/>
              <a:chExt cx="393700" cy="555625"/>
            </a:xfrm>
          </p:grpSpPr>
          <p:sp>
            <p:nvSpPr>
              <p:cNvPr id="75" name="Oval 93"/>
              <p:cNvSpPr>
                <a:spLocks noChangeArrowheads="1"/>
              </p:cNvSpPr>
              <p:nvPr/>
            </p:nvSpPr>
            <p:spPr bwMode="auto">
              <a:xfrm>
                <a:off x="5815013" y="3881533"/>
                <a:ext cx="392112" cy="134842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76" name="Group 90"/>
              <p:cNvGrpSpPr>
                <a:grpSpLocks/>
              </p:cNvGrpSpPr>
              <p:nvPr/>
            </p:nvGrpSpPr>
            <p:grpSpPr bwMode="auto">
              <a:xfrm>
                <a:off x="5816601" y="3460750"/>
                <a:ext cx="392112" cy="539367"/>
                <a:chOff x="0" y="0"/>
                <a:chExt cx="247" cy="340"/>
              </a:xfrm>
            </p:grpSpPr>
            <p:sp>
              <p:nvSpPr>
                <p:cNvPr id="77" name="Freeform 10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7" cy="340"/>
                </a:xfrm>
                <a:custGeom>
                  <a:avLst/>
                  <a:gdLst>
                    <a:gd name="T0" fmla="*/ 41 w 1492"/>
                    <a:gd name="T1" fmla="*/ 10 h 2052"/>
                    <a:gd name="T2" fmla="*/ 41 w 1492"/>
                    <a:gd name="T3" fmla="*/ 9 h 2052"/>
                    <a:gd name="T4" fmla="*/ 40 w 1492"/>
                    <a:gd name="T5" fmla="*/ 8 h 2052"/>
                    <a:gd name="T6" fmla="*/ 40 w 1492"/>
                    <a:gd name="T7" fmla="*/ 7 h 2052"/>
                    <a:gd name="T8" fmla="*/ 39 w 1492"/>
                    <a:gd name="T9" fmla="*/ 6 h 2052"/>
                    <a:gd name="T10" fmla="*/ 38 w 1492"/>
                    <a:gd name="T11" fmla="*/ 5 h 2052"/>
                    <a:gd name="T12" fmla="*/ 37 w 1492"/>
                    <a:gd name="T13" fmla="*/ 4 h 2052"/>
                    <a:gd name="T14" fmla="*/ 36 w 1492"/>
                    <a:gd name="T15" fmla="*/ 4 h 2052"/>
                    <a:gd name="T16" fmla="*/ 35 w 1492"/>
                    <a:gd name="T17" fmla="*/ 3 h 2052"/>
                    <a:gd name="T18" fmla="*/ 33 w 1492"/>
                    <a:gd name="T19" fmla="*/ 2 h 2052"/>
                    <a:gd name="T20" fmla="*/ 32 w 1492"/>
                    <a:gd name="T21" fmla="*/ 2 h 2052"/>
                    <a:gd name="T22" fmla="*/ 30 w 1492"/>
                    <a:gd name="T23" fmla="*/ 1 h 2052"/>
                    <a:gd name="T24" fmla="*/ 28 w 1492"/>
                    <a:gd name="T25" fmla="*/ 1 h 2052"/>
                    <a:gd name="T26" fmla="*/ 26 w 1492"/>
                    <a:gd name="T27" fmla="*/ 0 h 2052"/>
                    <a:gd name="T28" fmla="*/ 25 w 1492"/>
                    <a:gd name="T29" fmla="*/ 0 h 2052"/>
                    <a:gd name="T30" fmla="*/ 23 w 1492"/>
                    <a:gd name="T31" fmla="*/ 0 h 2052"/>
                    <a:gd name="T32" fmla="*/ 21 w 1492"/>
                    <a:gd name="T33" fmla="*/ 0 h 2052"/>
                    <a:gd name="T34" fmla="*/ 19 w 1492"/>
                    <a:gd name="T35" fmla="*/ 0 h 2052"/>
                    <a:gd name="T36" fmla="*/ 17 w 1492"/>
                    <a:gd name="T37" fmla="*/ 0 h 2052"/>
                    <a:gd name="T38" fmla="*/ 15 w 1492"/>
                    <a:gd name="T39" fmla="*/ 0 h 2052"/>
                    <a:gd name="T40" fmla="*/ 13 w 1492"/>
                    <a:gd name="T41" fmla="*/ 1 h 2052"/>
                    <a:gd name="T42" fmla="*/ 12 w 1492"/>
                    <a:gd name="T43" fmla="*/ 1 h 2052"/>
                    <a:gd name="T44" fmla="*/ 10 w 1492"/>
                    <a:gd name="T45" fmla="*/ 1 h 2052"/>
                    <a:gd name="T46" fmla="*/ 8 w 1492"/>
                    <a:gd name="T47" fmla="*/ 2 h 2052"/>
                    <a:gd name="T48" fmla="*/ 7 w 1492"/>
                    <a:gd name="T49" fmla="*/ 3 h 2052"/>
                    <a:gd name="T50" fmla="*/ 5 w 1492"/>
                    <a:gd name="T51" fmla="*/ 3 h 2052"/>
                    <a:gd name="T52" fmla="*/ 4 w 1492"/>
                    <a:gd name="T53" fmla="*/ 4 h 2052"/>
                    <a:gd name="T54" fmla="*/ 3 w 1492"/>
                    <a:gd name="T55" fmla="*/ 5 h 2052"/>
                    <a:gd name="T56" fmla="*/ 2 w 1492"/>
                    <a:gd name="T57" fmla="*/ 6 h 2052"/>
                    <a:gd name="T58" fmla="*/ 1 w 1492"/>
                    <a:gd name="T59" fmla="*/ 7 h 2052"/>
                    <a:gd name="T60" fmla="*/ 1 w 1492"/>
                    <a:gd name="T61" fmla="*/ 8 h 2052"/>
                    <a:gd name="T62" fmla="*/ 0 w 1492"/>
                    <a:gd name="T63" fmla="*/ 9 h 2052"/>
                    <a:gd name="T64" fmla="*/ 0 w 1492"/>
                    <a:gd name="T65" fmla="*/ 10 h 2052"/>
                    <a:gd name="T66" fmla="*/ 0 w 1492"/>
                    <a:gd name="T67" fmla="*/ 10 h 2052"/>
                    <a:gd name="T68" fmla="*/ 0 w 1492"/>
                    <a:gd name="T69" fmla="*/ 12 h 2052"/>
                    <a:gd name="T70" fmla="*/ 10 w 1492"/>
                    <a:gd name="T71" fmla="*/ 52 h 2052"/>
                    <a:gd name="T72" fmla="*/ 10 w 1492"/>
                    <a:gd name="T73" fmla="*/ 52 h 2052"/>
                    <a:gd name="T74" fmla="*/ 11 w 1492"/>
                    <a:gd name="T75" fmla="*/ 53 h 2052"/>
                    <a:gd name="T76" fmla="*/ 11 w 1492"/>
                    <a:gd name="T77" fmla="*/ 54 h 2052"/>
                    <a:gd name="T78" fmla="*/ 12 w 1492"/>
                    <a:gd name="T79" fmla="*/ 54 h 2052"/>
                    <a:gd name="T80" fmla="*/ 14 w 1492"/>
                    <a:gd name="T81" fmla="*/ 55 h 2052"/>
                    <a:gd name="T82" fmla="*/ 15 w 1492"/>
                    <a:gd name="T83" fmla="*/ 56 h 2052"/>
                    <a:gd name="T84" fmla="*/ 17 w 1492"/>
                    <a:gd name="T85" fmla="*/ 56 h 2052"/>
                    <a:gd name="T86" fmla="*/ 19 w 1492"/>
                    <a:gd name="T87" fmla="*/ 56 h 2052"/>
                    <a:gd name="T88" fmla="*/ 21 w 1492"/>
                    <a:gd name="T89" fmla="*/ 56 h 2052"/>
                    <a:gd name="T90" fmla="*/ 21 w 1492"/>
                    <a:gd name="T91" fmla="*/ 56 h 2052"/>
                    <a:gd name="T92" fmla="*/ 23 w 1492"/>
                    <a:gd name="T93" fmla="*/ 56 h 2052"/>
                    <a:gd name="T94" fmla="*/ 25 w 1492"/>
                    <a:gd name="T95" fmla="*/ 56 h 2052"/>
                    <a:gd name="T96" fmla="*/ 26 w 1492"/>
                    <a:gd name="T97" fmla="*/ 55 h 2052"/>
                    <a:gd name="T98" fmla="*/ 28 w 1492"/>
                    <a:gd name="T99" fmla="*/ 55 h 2052"/>
                    <a:gd name="T100" fmla="*/ 29 w 1492"/>
                    <a:gd name="T101" fmla="*/ 54 h 2052"/>
                    <a:gd name="T102" fmla="*/ 30 w 1492"/>
                    <a:gd name="T103" fmla="*/ 53 h 2052"/>
                    <a:gd name="T104" fmla="*/ 30 w 1492"/>
                    <a:gd name="T105" fmla="*/ 52 h 2052"/>
                    <a:gd name="T106" fmla="*/ 31 w 1492"/>
                    <a:gd name="T107" fmla="*/ 52 h 2052"/>
                    <a:gd name="T108" fmla="*/ 41 w 1492"/>
                    <a:gd name="T109" fmla="*/ 12 h 2052"/>
                    <a:gd name="T110" fmla="*/ 41 w 1492"/>
                    <a:gd name="T111" fmla="*/ 11 h 2052"/>
                    <a:gd name="T112" fmla="*/ 41 w 1492"/>
                    <a:gd name="T113" fmla="*/ 10 h 205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492"/>
                    <a:gd name="T172" fmla="*/ 0 h 2052"/>
                    <a:gd name="T173" fmla="*/ 1492 w 1492"/>
                    <a:gd name="T174" fmla="*/ 2052 h 205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492" h="2052">
                      <a:moveTo>
                        <a:pt x="1492" y="373"/>
                      </a:moveTo>
                      <a:lnTo>
                        <a:pt x="1492" y="373"/>
                      </a:lnTo>
                      <a:lnTo>
                        <a:pt x="1491" y="354"/>
                      </a:lnTo>
                      <a:lnTo>
                        <a:pt x="1488" y="336"/>
                      </a:lnTo>
                      <a:lnTo>
                        <a:pt x="1483" y="316"/>
                      </a:lnTo>
                      <a:lnTo>
                        <a:pt x="1476" y="298"/>
                      </a:lnTo>
                      <a:lnTo>
                        <a:pt x="1469" y="280"/>
                      </a:lnTo>
                      <a:lnTo>
                        <a:pt x="1458" y="262"/>
                      </a:lnTo>
                      <a:lnTo>
                        <a:pt x="1447" y="245"/>
                      </a:lnTo>
                      <a:lnTo>
                        <a:pt x="1434" y="228"/>
                      </a:lnTo>
                      <a:lnTo>
                        <a:pt x="1418" y="211"/>
                      </a:lnTo>
                      <a:lnTo>
                        <a:pt x="1401" y="196"/>
                      </a:lnTo>
                      <a:lnTo>
                        <a:pt x="1385" y="180"/>
                      </a:lnTo>
                      <a:lnTo>
                        <a:pt x="1365" y="165"/>
                      </a:lnTo>
                      <a:lnTo>
                        <a:pt x="1344" y="150"/>
                      </a:lnTo>
                      <a:lnTo>
                        <a:pt x="1321" y="136"/>
                      </a:lnTo>
                      <a:lnTo>
                        <a:pt x="1298" y="122"/>
                      </a:lnTo>
                      <a:lnTo>
                        <a:pt x="1273" y="109"/>
                      </a:lnTo>
                      <a:lnTo>
                        <a:pt x="1247" y="97"/>
                      </a:lnTo>
                      <a:lnTo>
                        <a:pt x="1220" y="86"/>
                      </a:lnTo>
                      <a:lnTo>
                        <a:pt x="1193" y="74"/>
                      </a:lnTo>
                      <a:lnTo>
                        <a:pt x="1163" y="63"/>
                      </a:lnTo>
                      <a:lnTo>
                        <a:pt x="1133" y="54"/>
                      </a:lnTo>
                      <a:lnTo>
                        <a:pt x="1102" y="45"/>
                      </a:lnTo>
                      <a:lnTo>
                        <a:pt x="1070" y="36"/>
                      </a:lnTo>
                      <a:lnTo>
                        <a:pt x="1036" y="30"/>
                      </a:lnTo>
                      <a:lnTo>
                        <a:pt x="1002" y="22"/>
                      </a:lnTo>
                      <a:lnTo>
                        <a:pt x="967" y="17"/>
                      </a:lnTo>
                      <a:lnTo>
                        <a:pt x="933" y="12"/>
                      </a:lnTo>
                      <a:lnTo>
                        <a:pt x="896" y="8"/>
                      </a:lnTo>
                      <a:lnTo>
                        <a:pt x="860" y="4"/>
                      </a:lnTo>
                      <a:lnTo>
                        <a:pt x="822" y="1"/>
                      </a:lnTo>
                      <a:lnTo>
                        <a:pt x="785" y="0"/>
                      </a:lnTo>
                      <a:lnTo>
                        <a:pt x="746" y="0"/>
                      </a:lnTo>
                      <a:lnTo>
                        <a:pt x="707" y="0"/>
                      </a:lnTo>
                      <a:lnTo>
                        <a:pt x="670" y="1"/>
                      </a:lnTo>
                      <a:lnTo>
                        <a:pt x="632" y="4"/>
                      </a:lnTo>
                      <a:lnTo>
                        <a:pt x="596" y="8"/>
                      </a:lnTo>
                      <a:lnTo>
                        <a:pt x="560" y="12"/>
                      </a:lnTo>
                      <a:lnTo>
                        <a:pt x="525" y="17"/>
                      </a:lnTo>
                      <a:lnTo>
                        <a:pt x="490" y="22"/>
                      </a:lnTo>
                      <a:lnTo>
                        <a:pt x="456" y="30"/>
                      </a:lnTo>
                      <a:lnTo>
                        <a:pt x="422" y="36"/>
                      </a:lnTo>
                      <a:lnTo>
                        <a:pt x="390" y="45"/>
                      </a:lnTo>
                      <a:lnTo>
                        <a:pt x="359" y="54"/>
                      </a:lnTo>
                      <a:lnTo>
                        <a:pt x="329" y="63"/>
                      </a:lnTo>
                      <a:lnTo>
                        <a:pt x="299" y="74"/>
                      </a:lnTo>
                      <a:lnTo>
                        <a:pt x="272" y="86"/>
                      </a:lnTo>
                      <a:lnTo>
                        <a:pt x="245" y="97"/>
                      </a:lnTo>
                      <a:lnTo>
                        <a:pt x="219" y="109"/>
                      </a:lnTo>
                      <a:lnTo>
                        <a:pt x="194" y="122"/>
                      </a:lnTo>
                      <a:lnTo>
                        <a:pt x="171" y="136"/>
                      </a:lnTo>
                      <a:lnTo>
                        <a:pt x="148" y="150"/>
                      </a:lnTo>
                      <a:lnTo>
                        <a:pt x="127" y="165"/>
                      </a:lnTo>
                      <a:lnTo>
                        <a:pt x="107" y="180"/>
                      </a:lnTo>
                      <a:lnTo>
                        <a:pt x="91" y="196"/>
                      </a:lnTo>
                      <a:lnTo>
                        <a:pt x="74" y="211"/>
                      </a:lnTo>
                      <a:lnTo>
                        <a:pt x="58" y="228"/>
                      </a:lnTo>
                      <a:lnTo>
                        <a:pt x="45" y="245"/>
                      </a:lnTo>
                      <a:lnTo>
                        <a:pt x="34" y="262"/>
                      </a:lnTo>
                      <a:lnTo>
                        <a:pt x="23" y="280"/>
                      </a:lnTo>
                      <a:lnTo>
                        <a:pt x="16" y="298"/>
                      </a:lnTo>
                      <a:lnTo>
                        <a:pt x="9" y="316"/>
                      </a:lnTo>
                      <a:lnTo>
                        <a:pt x="4" y="336"/>
                      </a:lnTo>
                      <a:lnTo>
                        <a:pt x="1" y="354"/>
                      </a:lnTo>
                      <a:lnTo>
                        <a:pt x="0" y="373"/>
                      </a:lnTo>
                      <a:lnTo>
                        <a:pt x="1" y="396"/>
                      </a:lnTo>
                      <a:lnTo>
                        <a:pt x="6" y="420"/>
                      </a:lnTo>
                      <a:lnTo>
                        <a:pt x="5" y="420"/>
                      </a:lnTo>
                      <a:lnTo>
                        <a:pt x="376" y="1889"/>
                      </a:lnTo>
                      <a:lnTo>
                        <a:pt x="382" y="1906"/>
                      </a:lnTo>
                      <a:lnTo>
                        <a:pt x="391" y="1922"/>
                      </a:lnTo>
                      <a:lnTo>
                        <a:pt x="403" y="1938"/>
                      </a:lnTo>
                      <a:lnTo>
                        <a:pt x="417" y="1954"/>
                      </a:lnTo>
                      <a:lnTo>
                        <a:pt x="434" y="1968"/>
                      </a:lnTo>
                      <a:lnTo>
                        <a:pt x="453" y="1981"/>
                      </a:lnTo>
                      <a:lnTo>
                        <a:pt x="474" y="1994"/>
                      </a:lnTo>
                      <a:lnTo>
                        <a:pt x="499" y="2005"/>
                      </a:lnTo>
                      <a:lnTo>
                        <a:pt x="525" y="2016"/>
                      </a:lnTo>
                      <a:lnTo>
                        <a:pt x="552" y="2025"/>
                      </a:lnTo>
                      <a:lnTo>
                        <a:pt x="580" y="2033"/>
                      </a:lnTo>
                      <a:lnTo>
                        <a:pt x="611" y="2039"/>
                      </a:lnTo>
                      <a:lnTo>
                        <a:pt x="644" y="2044"/>
                      </a:lnTo>
                      <a:lnTo>
                        <a:pt x="676" y="2048"/>
                      </a:lnTo>
                      <a:lnTo>
                        <a:pt x="711" y="2051"/>
                      </a:lnTo>
                      <a:lnTo>
                        <a:pt x="746" y="2052"/>
                      </a:lnTo>
                      <a:lnTo>
                        <a:pt x="781" y="2051"/>
                      </a:lnTo>
                      <a:lnTo>
                        <a:pt x="816" y="2048"/>
                      </a:lnTo>
                      <a:lnTo>
                        <a:pt x="848" y="2044"/>
                      </a:lnTo>
                      <a:lnTo>
                        <a:pt x="881" y="2039"/>
                      </a:lnTo>
                      <a:lnTo>
                        <a:pt x="912" y="2033"/>
                      </a:lnTo>
                      <a:lnTo>
                        <a:pt x="940" y="2025"/>
                      </a:lnTo>
                      <a:lnTo>
                        <a:pt x="967" y="2016"/>
                      </a:lnTo>
                      <a:lnTo>
                        <a:pt x="993" y="2005"/>
                      </a:lnTo>
                      <a:lnTo>
                        <a:pt x="1018" y="1994"/>
                      </a:lnTo>
                      <a:lnTo>
                        <a:pt x="1039" y="1981"/>
                      </a:lnTo>
                      <a:lnTo>
                        <a:pt x="1058" y="1968"/>
                      </a:lnTo>
                      <a:lnTo>
                        <a:pt x="1075" y="1954"/>
                      </a:lnTo>
                      <a:lnTo>
                        <a:pt x="1089" y="1938"/>
                      </a:lnTo>
                      <a:lnTo>
                        <a:pt x="1101" y="1922"/>
                      </a:lnTo>
                      <a:lnTo>
                        <a:pt x="1110" y="1906"/>
                      </a:lnTo>
                      <a:lnTo>
                        <a:pt x="1116" y="1889"/>
                      </a:lnTo>
                      <a:lnTo>
                        <a:pt x="1487" y="420"/>
                      </a:lnTo>
                      <a:lnTo>
                        <a:pt x="1486" y="420"/>
                      </a:lnTo>
                      <a:lnTo>
                        <a:pt x="1491" y="396"/>
                      </a:lnTo>
                      <a:lnTo>
                        <a:pt x="1492" y="37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/>
                    </a:gs>
                    <a:gs pos="50000">
                      <a:srgbClr val="FFFFFF"/>
                    </a:gs>
                    <a:gs pos="100000">
                      <a:srgbClr val="96969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3024"/>
                </a:p>
              </p:txBody>
            </p:sp>
            <p:sp>
              <p:nvSpPr>
                <p:cNvPr id="78" name="Freeform 101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247" cy="124"/>
                </a:xfrm>
                <a:custGeom>
                  <a:avLst/>
                  <a:gdLst>
                    <a:gd name="T0" fmla="*/ 17 w 1492"/>
                    <a:gd name="T1" fmla="*/ 0 h 746"/>
                    <a:gd name="T2" fmla="*/ 12 w 1492"/>
                    <a:gd name="T3" fmla="*/ 1 h 746"/>
                    <a:gd name="T4" fmla="*/ 8 w 1492"/>
                    <a:gd name="T5" fmla="*/ 2 h 746"/>
                    <a:gd name="T6" fmla="*/ 5 w 1492"/>
                    <a:gd name="T7" fmla="*/ 4 h 746"/>
                    <a:gd name="T8" fmla="*/ 2 w 1492"/>
                    <a:gd name="T9" fmla="*/ 6 h 746"/>
                    <a:gd name="T10" fmla="*/ 0 w 1492"/>
                    <a:gd name="T11" fmla="*/ 8 h 746"/>
                    <a:gd name="T12" fmla="*/ 0 w 1492"/>
                    <a:gd name="T13" fmla="*/ 10 h 746"/>
                    <a:gd name="T14" fmla="*/ 1 w 1492"/>
                    <a:gd name="T15" fmla="*/ 13 h 746"/>
                    <a:gd name="T16" fmla="*/ 2 w 1492"/>
                    <a:gd name="T17" fmla="*/ 15 h 746"/>
                    <a:gd name="T18" fmla="*/ 5 w 1492"/>
                    <a:gd name="T19" fmla="*/ 17 h 746"/>
                    <a:gd name="T20" fmla="*/ 9 w 1492"/>
                    <a:gd name="T21" fmla="*/ 19 h 746"/>
                    <a:gd name="T22" fmla="*/ 13 w 1492"/>
                    <a:gd name="T23" fmla="*/ 20 h 746"/>
                    <a:gd name="T24" fmla="*/ 18 w 1492"/>
                    <a:gd name="T25" fmla="*/ 21 h 746"/>
                    <a:gd name="T26" fmla="*/ 23 w 1492"/>
                    <a:gd name="T27" fmla="*/ 21 h 746"/>
                    <a:gd name="T28" fmla="*/ 27 w 1492"/>
                    <a:gd name="T29" fmla="*/ 20 h 746"/>
                    <a:gd name="T30" fmla="*/ 32 w 1492"/>
                    <a:gd name="T31" fmla="*/ 19 h 746"/>
                    <a:gd name="T32" fmla="*/ 36 w 1492"/>
                    <a:gd name="T33" fmla="*/ 17 h 746"/>
                    <a:gd name="T34" fmla="*/ 38 w 1492"/>
                    <a:gd name="T35" fmla="*/ 15 h 746"/>
                    <a:gd name="T36" fmla="*/ 40 w 1492"/>
                    <a:gd name="T37" fmla="*/ 13 h 746"/>
                    <a:gd name="T38" fmla="*/ 41 w 1492"/>
                    <a:gd name="T39" fmla="*/ 10 h 746"/>
                    <a:gd name="T40" fmla="*/ 40 w 1492"/>
                    <a:gd name="T41" fmla="*/ 8 h 746"/>
                    <a:gd name="T42" fmla="*/ 39 w 1492"/>
                    <a:gd name="T43" fmla="*/ 6 h 746"/>
                    <a:gd name="T44" fmla="*/ 36 w 1492"/>
                    <a:gd name="T45" fmla="*/ 4 h 746"/>
                    <a:gd name="T46" fmla="*/ 33 w 1492"/>
                    <a:gd name="T47" fmla="*/ 2 h 746"/>
                    <a:gd name="T48" fmla="*/ 28 w 1492"/>
                    <a:gd name="T49" fmla="*/ 1 h 746"/>
                    <a:gd name="T50" fmla="*/ 24 w 1492"/>
                    <a:gd name="T51" fmla="*/ 0 h 746"/>
                    <a:gd name="T52" fmla="*/ 21 w 1492"/>
                    <a:gd name="T53" fmla="*/ 20 h 746"/>
                    <a:gd name="T54" fmla="*/ 17 w 1492"/>
                    <a:gd name="T55" fmla="*/ 20 h 746"/>
                    <a:gd name="T56" fmla="*/ 12 w 1492"/>
                    <a:gd name="T57" fmla="*/ 19 h 746"/>
                    <a:gd name="T58" fmla="*/ 8 w 1492"/>
                    <a:gd name="T59" fmla="*/ 18 h 746"/>
                    <a:gd name="T60" fmla="*/ 5 w 1492"/>
                    <a:gd name="T61" fmla="*/ 16 h 746"/>
                    <a:gd name="T62" fmla="*/ 3 w 1492"/>
                    <a:gd name="T63" fmla="*/ 14 h 746"/>
                    <a:gd name="T64" fmla="*/ 1 w 1492"/>
                    <a:gd name="T65" fmla="*/ 12 h 746"/>
                    <a:gd name="T66" fmla="*/ 1 w 1492"/>
                    <a:gd name="T67" fmla="*/ 10 h 746"/>
                    <a:gd name="T68" fmla="*/ 2 w 1492"/>
                    <a:gd name="T69" fmla="*/ 7 h 746"/>
                    <a:gd name="T70" fmla="*/ 4 w 1492"/>
                    <a:gd name="T71" fmla="*/ 5 h 746"/>
                    <a:gd name="T72" fmla="*/ 7 w 1492"/>
                    <a:gd name="T73" fmla="*/ 3 h 746"/>
                    <a:gd name="T74" fmla="*/ 10 w 1492"/>
                    <a:gd name="T75" fmla="*/ 2 h 746"/>
                    <a:gd name="T76" fmla="*/ 15 w 1492"/>
                    <a:gd name="T77" fmla="*/ 1 h 746"/>
                    <a:gd name="T78" fmla="*/ 20 w 1492"/>
                    <a:gd name="T79" fmla="*/ 1 h 746"/>
                    <a:gd name="T80" fmla="*/ 23 w 1492"/>
                    <a:gd name="T81" fmla="*/ 1 h 746"/>
                    <a:gd name="T82" fmla="*/ 28 w 1492"/>
                    <a:gd name="T83" fmla="*/ 1 h 746"/>
                    <a:gd name="T84" fmla="*/ 32 w 1492"/>
                    <a:gd name="T85" fmla="*/ 2 h 746"/>
                    <a:gd name="T86" fmla="*/ 35 w 1492"/>
                    <a:gd name="T87" fmla="*/ 4 h 746"/>
                    <a:gd name="T88" fmla="*/ 38 w 1492"/>
                    <a:gd name="T89" fmla="*/ 6 h 746"/>
                    <a:gd name="T90" fmla="*/ 39 w 1492"/>
                    <a:gd name="T91" fmla="*/ 8 h 746"/>
                    <a:gd name="T92" fmla="*/ 40 w 1492"/>
                    <a:gd name="T93" fmla="*/ 10 h 746"/>
                    <a:gd name="T94" fmla="*/ 39 w 1492"/>
                    <a:gd name="T95" fmla="*/ 13 h 746"/>
                    <a:gd name="T96" fmla="*/ 37 w 1492"/>
                    <a:gd name="T97" fmla="*/ 15 h 746"/>
                    <a:gd name="T98" fmla="*/ 35 w 1492"/>
                    <a:gd name="T99" fmla="*/ 17 h 746"/>
                    <a:gd name="T100" fmla="*/ 31 w 1492"/>
                    <a:gd name="T101" fmla="*/ 18 h 746"/>
                    <a:gd name="T102" fmla="*/ 27 w 1492"/>
                    <a:gd name="T103" fmla="*/ 19 h 746"/>
                    <a:gd name="T104" fmla="*/ 22 w 1492"/>
                    <a:gd name="T105" fmla="*/ 20 h 74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492"/>
                    <a:gd name="T160" fmla="*/ 0 h 746"/>
                    <a:gd name="T161" fmla="*/ 1492 w 1492"/>
                    <a:gd name="T162" fmla="*/ 746 h 74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492" h="746">
                      <a:moveTo>
                        <a:pt x="746" y="0"/>
                      </a:moveTo>
                      <a:lnTo>
                        <a:pt x="746" y="0"/>
                      </a:lnTo>
                      <a:lnTo>
                        <a:pt x="707" y="0"/>
                      </a:lnTo>
                      <a:lnTo>
                        <a:pt x="670" y="1"/>
                      </a:lnTo>
                      <a:lnTo>
                        <a:pt x="632" y="4"/>
                      </a:lnTo>
                      <a:lnTo>
                        <a:pt x="596" y="8"/>
                      </a:lnTo>
                      <a:lnTo>
                        <a:pt x="560" y="12"/>
                      </a:lnTo>
                      <a:lnTo>
                        <a:pt x="525" y="17"/>
                      </a:lnTo>
                      <a:lnTo>
                        <a:pt x="490" y="22"/>
                      </a:lnTo>
                      <a:lnTo>
                        <a:pt x="456" y="30"/>
                      </a:lnTo>
                      <a:lnTo>
                        <a:pt x="422" y="36"/>
                      </a:lnTo>
                      <a:lnTo>
                        <a:pt x="390" y="45"/>
                      </a:lnTo>
                      <a:lnTo>
                        <a:pt x="359" y="54"/>
                      </a:lnTo>
                      <a:lnTo>
                        <a:pt x="329" y="63"/>
                      </a:lnTo>
                      <a:lnTo>
                        <a:pt x="299" y="74"/>
                      </a:lnTo>
                      <a:lnTo>
                        <a:pt x="272" y="86"/>
                      </a:lnTo>
                      <a:lnTo>
                        <a:pt x="245" y="97"/>
                      </a:lnTo>
                      <a:lnTo>
                        <a:pt x="219" y="109"/>
                      </a:lnTo>
                      <a:lnTo>
                        <a:pt x="194" y="122"/>
                      </a:lnTo>
                      <a:lnTo>
                        <a:pt x="171" y="136"/>
                      </a:lnTo>
                      <a:lnTo>
                        <a:pt x="148" y="150"/>
                      </a:lnTo>
                      <a:lnTo>
                        <a:pt x="127" y="165"/>
                      </a:lnTo>
                      <a:lnTo>
                        <a:pt x="107" y="180"/>
                      </a:lnTo>
                      <a:lnTo>
                        <a:pt x="91" y="196"/>
                      </a:lnTo>
                      <a:lnTo>
                        <a:pt x="74" y="211"/>
                      </a:lnTo>
                      <a:lnTo>
                        <a:pt x="58" y="228"/>
                      </a:lnTo>
                      <a:lnTo>
                        <a:pt x="45" y="245"/>
                      </a:lnTo>
                      <a:lnTo>
                        <a:pt x="34" y="262"/>
                      </a:lnTo>
                      <a:lnTo>
                        <a:pt x="23" y="280"/>
                      </a:lnTo>
                      <a:lnTo>
                        <a:pt x="16" y="298"/>
                      </a:lnTo>
                      <a:lnTo>
                        <a:pt x="9" y="316"/>
                      </a:lnTo>
                      <a:lnTo>
                        <a:pt x="4" y="336"/>
                      </a:lnTo>
                      <a:lnTo>
                        <a:pt x="1" y="354"/>
                      </a:lnTo>
                      <a:lnTo>
                        <a:pt x="0" y="373"/>
                      </a:lnTo>
                      <a:lnTo>
                        <a:pt x="1" y="393"/>
                      </a:lnTo>
                      <a:lnTo>
                        <a:pt x="4" y="411"/>
                      </a:lnTo>
                      <a:lnTo>
                        <a:pt x="9" y="430"/>
                      </a:lnTo>
                      <a:lnTo>
                        <a:pt x="16" y="448"/>
                      </a:lnTo>
                      <a:lnTo>
                        <a:pt x="23" y="466"/>
                      </a:lnTo>
                      <a:lnTo>
                        <a:pt x="34" y="485"/>
                      </a:lnTo>
                      <a:lnTo>
                        <a:pt x="45" y="501"/>
                      </a:lnTo>
                      <a:lnTo>
                        <a:pt x="58" y="518"/>
                      </a:lnTo>
                      <a:lnTo>
                        <a:pt x="74" y="535"/>
                      </a:lnTo>
                      <a:lnTo>
                        <a:pt x="91" y="551"/>
                      </a:lnTo>
                      <a:lnTo>
                        <a:pt x="107" y="566"/>
                      </a:lnTo>
                      <a:lnTo>
                        <a:pt x="127" y="582"/>
                      </a:lnTo>
                      <a:lnTo>
                        <a:pt x="148" y="596"/>
                      </a:lnTo>
                      <a:lnTo>
                        <a:pt x="171" y="610"/>
                      </a:lnTo>
                      <a:lnTo>
                        <a:pt x="194" y="624"/>
                      </a:lnTo>
                      <a:lnTo>
                        <a:pt x="219" y="637"/>
                      </a:lnTo>
                      <a:lnTo>
                        <a:pt x="245" y="649"/>
                      </a:lnTo>
                      <a:lnTo>
                        <a:pt x="272" y="661"/>
                      </a:lnTo>
                      <a:lnTo>
                        <a:pt x="299" y="672"/>
                      </a:lnTo>
                      <a:lnTo>
                        <a:pt x="329" y="683"/>
                      </a:lnTo>
                      <a:lnTo>
                        <a:pt x="359" y="692"/>
                      </a:lnTo>
                      <a:lnTo>
                        <a:pt x="390" y="701"/>
                      </a:lnTo>
                      <a:lnTo>
                        <a:pt x="422" y="710"/>
                      </a:lnTo>
                      <a:lnTo>
                        <a:pt x="456" y="716"/>
                      </a:lnTo>
                      <a:lnTo>
                        <a:pt x="490" y="724"/>
                      </a:lnTo>
                      <a:lnTo>
                        <a:pt x="525" y="729"/>
                      </a:lnTo>
                      <a:lnTo>
                        <a:pt x="560" y="735"/>
                      </a:lnTo>
                      <a:lnTo>
                        <a:pt x="596" y="738"/>
                      </a:lnTo>
                      <a:lnTo>
                        <a:pt x="632" y="742"/>
                      </a:lnTo>
                      <a:lnTo>
                        <a:pt x="670" y="745"/>
                      </a:lnTo>
                      <a:lnTo>
                        <a:pt x="707" y="746"/>
                      </a:lnTo>
                      <a:lnTo>
                        <a:pt x="746" y="746"/>
                      </a:lnTo>
                      <a:lnTo>
                        <a:pt x="785" y="746"/>
                      </a:lnTo>
                      <a:lnTo>
                        <a:pt x="822" y="745"/>
                      </a:lnTo>
                      <a:lnTo>
                        <a:pt x="860" y="742"/>
                      </a:lnTo>
                      <a:lnTo>
                        <a:pt x="896" y="738"/>
                      </a:lnTo>
                      <a:lnTo>
                        <a:pt x="933" y="735"/>
                      </a:lnTo>
                      <a:lnTo>
                        <a:pt x="967" y="729"/>
                      </a:lnTo>
                      <a:lnTo>
                        <a:pt x="1002" y="724"/>
                      </a:lnTo>
                      <a:lnTo>
                        <a:pt x="1036" y="716"/>
                      </a:lnTo>
                      <a:lnTo>
                        <a:pt x="1070" y="710"/>
                      </a:lnTo>
                      <a:lnTo>
                        <a:pt x="1102" y="701"/>
                      </a:lnTo>
                      <a:lnTo>
                        <a:pt x="1133" y="692"/>
                      </a:lnTo>
                      <a:lnTo>
                        <a:pt x="1163" y="683"/>
                      </a:lnTo>
                      <a:lnTo>
                        <a:pt x="1193" y="672"/>
                      </a:lnTo>
                      <a:lnTo>
                        <a:pt x="1220" y="661"/>
                      </a:lnTo>
                      <a:lnTo>
                        <a:pt x="1247" y="649"/>
                      </a:lnTo>
                      <a:lnTo>
                        <a:pt x="1273" y="637"/>
                      </a:lnTo>
                      <a:lnTo>
                        <a:pt x="1298" y="624"/>
                      </a:lnTo>
                      <a:lnTo>
                        <a:pt x="1321" y="610"/>
                      </a:lnTo>
                      <a:lnTo>
                        <a:pt x="1344" y="596"/>
                      </a:lnTo>
                      <a:lnTo>
                        <a:pt x="1365" y="582"/>
                      </a:lnTo>
                      <a:lnTo>
                        <a:pt x="1385" y="566"/>
                      </a:lnTo>
                      <a:lnTo>
                        <a:pt x="1401" y="551"/>
                      </a:lnTo>
                      <a:lnTo>
                        <a:pt x="1418" y="535"/>
                      </a:lnTo>
                      <a:lnTo>
                        <a:pt x="1434" y="518"/>
                      </a:lnTo>
                      <a:lnTo>
                        <a:pt x="1447" y="501"/>
                      </a:lnTo>
                      <a:lnTo>
                        <a:pt x="1458" y="485"/>
                      </a:lnTo>
                      <a:lnTo>
                        <a:pt x="1469" y="466"/>
                      </a:lnTo>
                      <a:lnTo>
                        <a:pt x="1476" y="448"/>
                      </a:lnTo>
                      <a:lnTo>
                        <a:pt x="1483" y="430"/>
                      </a:lnTo>
                      <a:lnTo>
                        <a:pt x="1488" y="411"/>
                      </a:lnTo>
                      <a:lnTo>
                        <a:pt x="1491" y="393"/>
                      </a:lnTo>
                      <a:lnTo>
                        <a:pt x="1492" y="373"/>
                      </a:lnTo>
                      <a:lnTo>
                        <a:pt x="1491" y="354"/>
                      </a:lnTo>
                      <a:lnTo>
                        <a:pt x="1488" y="336"/>
                      </a:lnTo>
                      <a:lnTo>
                        <a:pt x="1483" y="316"/>
                      </a:lnTo>
                      <a:lnTo>
                        <a:pt x="1476" y="298"/>
                      </a:lnTo>
                      <a:lnTo>
                        <a:pt x="1469" y="280"/>
                      </a:lnTo>
                      <a:lnTo>
                        <a:pt x="1458" y="262"/>
                      </a:lnTo>
                      <a:lnTo>
                        <a:pt x="1447" y="245"/>
                      </a:lnTo>
                      <a:lnTo>
                        <a:pt x="1434" y="228"/>
                      </a:lnTo>
                      <a:lnTo>
                        <a:pt x="1418" y="211"/>
                      </a:lnTo>
                      <a:lnTo>
                        <a:pt x="1401" y="196"/>
                      </a:lnTo>
                      <a:lnTo>
                        <a:pt x="1385" y="180"/>
                      </a:lnTo>
                      <a:lnTo>
                        <a:pt x="1365" y="165"/>
                      </a:lnTo>
                      <a:lnTo>
                        <a:pt x="1344" y="150"/>
                      </a:lnTo>
                      <a:lnTo>
                        <a:pt x="1321" y="136"/>
                      </a:lnTo>
                      <a:lnTo>
                        <a:pt x="1298" y="122"/>
                      </a:lnTo>
                      <a:lnTo>
                        <a:pt x="1273" y="109"/>
                      </a:lnTo>
                      <a:lnTo>
                        <a:pt x="1247" y="97"/>
                      </a:lnTo>
                      <a:lnTo>
                        <a:pt x="1220" y="86"/>
                      </a:lnTo>
                      <a:lnTo>
                        <a:pt x="1193" y="74"/>
                      </a:lnTo>
                      <a:lnTo>
                        <a:pt x="1163" y="63"/>
                      </a:lnTo>
                      <a:lnTo>
                        <a:pt x="1133" y="54"/>
                      </a:lnTo>
                      <a:lnTo>
                        <a:pt x="1102" y="45"/>
                      </a:lnTo>
                      <a:lnTo>
                        <a:pt x="1070" y="36"/>
                      </a:lnTo>
                      <a:lnTo>
                        <a:pt x="1036" y="30"/>
                      </a:lnTo>
                      <a:lnTo>
                        <a:pt x="1002" y="22"/>
                      </a:lnTo>
                      <a:lnTo>
                        <a:pt x="967" y="17"/>
                      </a:lnTo>
                      <a:lnTo>
                        <a:pt x="933" y="12"/>
                      </a:lnTo>
                      <a:lnTo>
                        <a:pt x="896" y="8"/>
                      </a:lnTo>
                      <a:lnTo>
                        <a:pt x="860" y="4"/>
                      </a:lnTo>
                      <a:lnTo>
                        <a:pt x="822" y="1"/>
                      </a:lnTo>
                      <a:lnTo>
                        <a:pt x="785" y="0"/>
                      </a:lnTo>
                      <a:lnTo>
                        <a:pt x="746" y="0"/>
                      </a:lnTo>
                      <a:close/>
                      <a:moveTo>
                        <a:pt x="746" y="723"/>
                      </a:moveTo>
                      <a:lnTo>
                        <a:pt x="746" y="723"/>
                      </a:lnTo>
                      <a:lnTo>
                        <a:pt x="710" y="723"/>
                      </a:lnTo>
                      <a:lnTo>
                        <a:pt x="675" y="722"/>
                      </a:lnTo>
                      <a:lnTo>
                        <a:pt x="640" y="719"/>
                      </a:lnTo>
                      <a:lnTo>
                        <a:pt x="605" y="716"/>
                      </a:lnTo>
                      <a:lnTo>
                        <a:pt x="571" y="713"/>
                      </a:lnTo>
                      <a:lnTo>
                        <a:pt x="537" y="707"/>
                      </a:lnTo>
                      <a:lnTo>
                        <a:pt x="505" y="702"/>
                      </a:lnTo>
                      <a:lnTo>
                        <a:pt x="474" y="696"/>
                      </a:lnTo>
                      <a:lnTo>
                        <a:pt x="443" y="689"/>
                      </a:lnTo>
                      <a:lnTo>
                        <a:pt x="413" y="681"/>
                      </a:lnTo>
                      <a:lnTo>
                        <a:pt x="383" y="672"/>
                      </a:lnTo>
                      <a:lnTo>
                        <a:pt x="355" y="663"/>
                      </a:lnTo>
                      <a:lnTo>
                        <a:pt x="328" y="654"/>
                      </a:lnTo>
                      <a:lnTo>
                        <a:pt x="302" y="644"/>
                      </a:lnTo>
                      <a:lnTo>
                        <a:pt x="276" y="632"/>
                      </a:lnTo>
                      <a:lnTo>
                        <a:pt x="251" y="621"/>
                      </a:lnTo>
                      <a:lnTo>
                        <a:pt x="228" y="609"/>
                      </a:lnTo>
                      <a:lnTo>
                        <a:pt x="206" y="596"/>
                      </a:lnTo>
                      <a:lnTo>
                        <a:pt x="185" y="583"/>
                      </a:lnTo>
                      <a:lnTo>
                        <a:pt x="166" y="569"/>
                      </a:lnTo>
                      <a:lnTo>
                        <a:pt x="148" y="554"/>
                      </a:lnTo>
                      <a:lnTo>
                        <a:pt x="131" y="540"/>
                      </a:lnTo>
                      <a:lnTo>
                        <a:pt x="115" y="525"/>
                      </a:lnTo>
                      <a:lnTo>
                        <a:pt x="101" y="509"/>
                      </a:lnTo>
                      <a:lnTo>
                        <a:pt x="89" y="494"/>
                      </a:lnTo>
                      <a:lnTo>
                        <a:pt x="78" y="477"/>
                      </a:lnTo>
                      <a:lnTo>
                        <a:pt x="69" y="461"/>
                      </a:lnTo>
                      <a:lnTo>
                        <a:pt x="61" y="444"/>
                      </a:lnTo>
                      <a:lnTo>
                        <a:pt x="54" y="426"/>
                      </a:lnTo>
                      <a:lnTo>
                        <a:pt x="51" y="409"/>
                      </a:lnTo>
                      <a:lnTo>
                        <a:pt x="48" y="391"/>
                      </a:lnTo>
                      <a:lnTo>
                        <a:pt x="47" y="373"/>
                      </a:lnTo>
                      <a:lnTo>
                        <a:pt x="48" y="355"/>
                      </a:lnTo>
                      <a:lnTo>
                        <a:pt x="51" y="337"/>
                      </a:lnTo>
                      <a:lnTo>
                        <a:pt x="54" y="320"/>
                      </a:lnTo>
                      <a:lnTo>
                        <a:pt x="61" y="302"/>
                      </a:lnTo>
                      <a:lnTo>
                        <a:pt x="69" y="285"/>
                      </a:lnTo>
                      <a:lnTo>
                        <a:pt x="78" y="269"/>
                      </a:lnTo>
                      <a:lnTo>
                        <a:pt x="89" y="253"/>
                      </a:lnTo>
                      <a:lnTo>
                        <a:pt x="101" y="237"/>
                      </a:lnTo>
                      <a:lnTo>
                        <a:pt x="115" y="222"/>
                      </a:lnTo>
                      <a:lnTo>
                        <a:pt x="131" y="206"/>
                      </a:lnTo>
                      <a:lnTo>
                        <a:pt x="148" y="192"/>
                      </a:lnTo>
                      <a:lnTo>
                        <a:pt x="166" y="177"/>
                      </a:lnTo>
                      <a:lnTo>
                        <a:pt x="185" y="163"/>
                      </a:lnTo>
                      <a:lnTo>
                        <a:pt x="206" y="150"/>
                      </a:lnTo>
                      <a:lnTo>
                        <a:pt x="228" y="137"/>
                      </a:lnTo>
                      <a:lnTo>
                        <a:pt x="251" y="126"/>
                      </a:lnTo>
                      <a:lnTo>
                        <a:pt x="276" y="114"/>
                      </a:lnTo>
                      <a:lnTo>
                        <a:pt x="302" y="102"/>
                      </a:lnTo>
                      <a:lnTo>
                        <a:pt x="328" y="92"/>
                      </a:lnTo>
                      <a:lnTo>
                        <a:pt x="355" y="83"/>
                      </a:lnTo>
                      <a:lnTo>
                        <a:pt x="383" y="74"/>
                      </a:lnTo>
                      <a:lnTo>
                        <a:pt x="413" y="65"/>
                      </a:lnTo>
                      <a:lnTo>
                        <a:pt x="443" y="57"/>
                      </a:lnTo>
                      <a:lnTo>
                        <a:pt x="474" y="51"/>
                      </a:lnTo>
                      <a:lnTo>
                        <a:pt x="505" y="44"/>
                      </a:lnTo>
                      <a:lnTo>
                        <a:pt x="537" y="39"/>
                      </a:lnTo>
                      <a:lnTo>
                        <a:pt x="571" y="34"/>
                      </a:lnTo>
                      <a:lnTo>
                        <a:pt x="605" y="30"/>
                      </a:lnTo>
                      <a:lnTo>
                        <a:pt x="640" y="27"/>
                      </a:lnTo>
                      <a:lnTo>
                        <a:pt x="675" y="25"/>
                      </a:lnTo>
                      <a:lnTo>
                        <a:pt x="710" y="23"/>
                      </a:lnTo>
                      <a:lnTo>
                        <a:pt x="746" y="23"/>
                      </a:lnTo>
                      <a:lnTo>
                        <a:pt x="782" y="23"/>
                      </a:lnTo>
                      <a:lnTo>
                        <a:pt x="817" y="25"/>
                      </a:lnTo>
                      <a:lnTo>
                        <a:pt x="852" y="27"/>
                      </a:lnTo>
                      <a:lnTo>
                        <a:pt x="887" y="30"/>
                      </a:lnTo>
                      <a:lnTo>
                        <a:pt x="921" y="34"/>
                      </a:lnTo>
                      <a:lnTo>
                        <a:pt x="955" y="39"/>
                      </a:lnTo>
                      <a:lnTo>
                        <a:pt x="987" y="44"/>
                      </a:lnTo>
                      <a:lnTo>
                        <a:pt x="1018" y="51"/>
                      </a:lnTo>
                      <a:lnTo>
                        <a:pt x="1049" y="57"/>
                      </a:lnTo>
                      <a:lnTo>
                        <a:pt x="1079" y="65"/>
                      </a:lnTo>
                      <a:lnTo>
                        <a:pt x="1109" y="74"/>
                      </a:lnTo>
                      <a:lnTo>
                        <a:pt x="1137" y="83"/>
                      </a:lnTo>
                      <a:lnTo>
                        <a:pt x="1164" y="92"/>
                      </a:lnTo>
                      <a:lnTo>
                        <a:pt x="1190" y="102"/>
                      </a:lnTo>
                      <a:lnTo>
                        <a:pt x="1216" y="114"/>
                      </a:lnTo>
                      <a:lnTo>
                        <a:pt x="1241" y="126"/>
                      </a:lnTo>
                      <a:lnTo>
                        <a:pt x="1264" y="137"/>
                      </a:lnTo>
                      <a:lnTo>
                        <a:pt x="1286" y="150"/>
                      </a:lnTo>
                      <a:lnTo>
                        <a:pt x="1307" y="163"/>
                      </a:lnTo>
                      <a:lnTo>
                        <a:pt x="1326" y="177"/>
                      </a:lnTo>
                      <a:lnTo>
                        <a:pt x="1344" y="192"/>
                      </a:lnTo>
                      <a:lnTo>
                        <a:pt x="1361" y="206"/>
                      </a:lnTo>
                      <a:lnTo>
                        <a:pt x="1377" y="222"/>
                      </a:lnTo>
                      <a:lnTo>
                        <a:pt x="1391" y="237"/>
                      </a:lnTo>
                      <a:lnTo>
                        <a:pt x="1403" y="253"/>
                      </a:lnTo>
                      <a:lnTo>
                        <a:pt x="1414" y="269"/>
                      </a:lnTo>
                      <a:lnTo>
                        <a:pt x="1423" y="285"/>
                      </a:lnTo>
                      <a:lnTo>
                        <a:pt x="1431" y="302"/>
                      </a:lnTo>
                      <a:lnTo>
                        <a:pt x="1438" y="320"/>
                      </a:lnTo>
                      <a:lnTo>
                        <a:pt x="1441" y="337"/>
                      </a:lnTo>
                      <a:lnTo>
                        <a:pt x="1444" y="355"/>
                      </a:lnTo>
                      <a:lnTo>
                        <a:pt x="1445" y="373"/>
                      </a:lnTo>
                      <a:lnTo>
                        <a:pt x="1444" y="391"/>
                      </a:lnTo>
                      <a:lnTo>
                        <a:pt x="1441" y="409"/>
                      </a:lnTo>
                      <a:lnTo>
                        <a:pt x="1438" y="426"/>
                      </a:lnTo>
                      <a:lnTo>
                        <a:pt x="1431" y="444"/>
                      </a:lnTo>
                      <a:lnTo>
                        <a:pt x="1423" y="461"/>
                      </a:lnTo>
                      <a:lnTo>
                        <a:pt x="1414" y="477"/>
                      </a:lnTo>
                      <a:lnTo>
                        <a:pt x="1403" y="494"/>
                      </a:lnTo>
                      <a:lnTo>
                        <a:pt x="1391" y="509"/>
                      </a:lnTo>
                      <a:lnTo>
                        <a:pt x="1377" y="525"/>
                      </a:lnTo>
                      <a:lnTo>
                        <a:pt x="1361" y="540"/>
                      </a:lnTo>
                      <a:lnTo>
                        <a:pt x="1344" y="554"/>
                      </a:lnTo>
                      <a:lnTo>
                        <a:pt x="1326" y="569"/>
                      </a:lnTo>
                      <a:lnTo>
                        <a:pt x="1307" y="583"/>
                      </a:lnTo>
                      <a:lnTo>
                        <a:pt x="1286" y="596"/>
                      </a:lnTo>
                      <a:lnTo>
                        <a:pt x="1264" y="609"/>
                      </a:lnTo>
                      <a:lnTo>
                        <a:pt x="1241" y="621"/>
                      </a:lnTo>
                      <a:lnTo>
                        <a:pt x="1216" y="632"/>
                      </a:lnTo>
                      <a:lnTo>
                        <a:pt x="1190" y="644"/>
                      </a:lnTo>
                      <a:lnTo>
                        <a:pt x="1164" y="654"/>
                      </a:lnTo>
                      <a:lnTo>
                        <a:pt x="1137" y="663"/>
                      </a:lnTo>
                      <a:lnTo>
                        <a:pt x="1109" y="672"/>
                      </a:lnTo>
                      <a:lnTo>
                        <a:pt x="1079" y="681"/>
                      </a:lnTo>
                      <a:lnTo>
                        <a:pt x="1049" y="689"/>
                      </a:lnTo>
                      <a:lnTo>
                        <a:pt x="1018" y="696"/>
                      </a:lnTo>
                      <a:lnTo>
                        <a:pt x="987" y="702"/>
                      </a:lnTo>
                      <a:lnTo>
                        <a:pt x="955" y="707"/>
                      </a:lnTo>
                      <a:lnTo>
                        <a:pt x="921" y="713"/>
                      </a:lnTo>
                      <a:lnTo>
                        <a:pt x="887" y="716"/>
                      </a:lnTo>
                      <a:lnTo>
                        <a:pt x="852" y="719"/>
                      </a:lnTo>
                      <a:lnTo>
                        <a:pt x="817" y="722"/>
                      </a:lnTo>
                      <a:lnTo>
                        <a:pt x="782" y="723"/>
                      </a:lnTo>
                      <a:lnTo>
                        <a:pt x="746" y="723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3024"/>
                </a:p>
              </p:txBody>
            </p:sp>
            <p:sp>
              <p:nvSpPr>
                <p:cNvPr id="79" name="Freeform 102"/>
                <p:cNvSpPr>
                  <a:spLocks noChangeArrowheads="1"/>
                </p:cNvSpPr>
                <p:nvPr/>
              </p:nvSpPr>
              <p:spPr bwMode="auto">
                <a:xfrm>
                  <a:off x="8" y="4"/>
                  <a:ext cx="231" cy="116"/>
                </a:xfrm>
                <a:custGeom>
                  <a:avLst/>
                  <a:gdLst>
                    <a:gd name="T0" fmla="*/ 38 w 1398"/>
                    <a:gd name="T1" fmla="*/ 10 h 700"/>
                    <a:gd name="T2" fmla="*/ 38 w 1398"/>
                    <a:gd name="T3" fmla="*/ 12 h 700"/>
                    <a:gd name="T4" fmla="*/ 37 w 1398"/>
                    <a:gd name="T5" fmla="*/ 13 h 700"/>
                    <a:gd name="T6" fmla="*/ 36 w 1398"/>
                    <a:gd name="T7" fmla="*/ 14 h 700"/>
                    <a:gd name="T8" fmla="*/ 34 w 1398"/>
                    <a:gd name="T9" fmla="*/ 15 h 700"/>
                    <a:gd name="T10" fmla="*/ 33 w 1398"/>
                    <a:gd name="T11" fmla="*/ 16 h 700"/>
                    <a:gd name="T12" fmla="*/ 31 w 1398"/>
                    <a:gd name="T13" fmla="*/ 17 h 700"/>
                    <a:gd name="T14" fmla="*/ 28 w 1398"/>
                    <a:gd name="T15" fmla="*/ 18 h 700"/>
                    <a:gd name="T16" fmla="*/ 26 w 1398"/>
                    <a:gd name="T17" fmla="*/ 19 h 700"/>
                    <a:gd name="T18" fmla="*/ 23 w 1398"/>
                    <a:gd name="T19" fmla="*/ 19 h 700"/>
                    <a:gd name="T20" fmla="*/ 20 w 1398"/>
                    <a:gd name="T21" fmla="*/ 19 h 700"/>
                    <a:gd name="T22" fmla="*/ 18 w 1398"/>
                    <a:gd name="T23" fmla="*/ 19 h 700"/>
                    <a:gd name="T24" fmla="*/ 15 w 1398"/>
                    <a:gd name="T25" fmla="*/ 19 h 700"/>
                    <a:gd name="T26" fmla="*/ 13 w 1398"/>
                    <a:gd name="T27" fmla="*/ 19 h 700"/>
                    <a:gd name="T28" fmla="*/ 10 w 1398"/>
                    <a:gd name="T29" fmla="*/ 18 h 700"/>
                    <a:gd name="T30" fmla="*/ 8 w 1398"/>
                    <a:gd name="T31" fmla="*/ 17 h 700"/>
                    <a:gd name="T32" fmla="*/ 6 w 1398"/>
                    <a:gd name="T33" fmla="*/ 16 h 700"/>
                    <a:gd name="T34" fmla="*/ 4 w 1398"/>
                    <a:gd name="T35" fmla="*/ 15 h 700"/>
                    <a:gd name="T36" fmla="*/ 2 w 1398"/>
                    <a:gd name="T37" fmla="*/ 14 h 700"/>
                    <a:gd name="T38" fmla="*/ 1 w 1398"/>
                    <a:gd name="T39" fmla="*/ 13 h 700"/>
                    <a:gd name="T40" fmla="*/ 0 w 1398"/>
                    <a:gd name="T41" fmla="*/ 12 h 700"/>
                    <a:gd name="T42" fmla="*/ 0 w 1398"/>
                    <a:gd name="T43" fmla="*/ 10 h 700"/>
                    <a:gd name="T44" fmla="*/ 0 w 1398"/>
                    <a:gd name="T45" fmla="*/ 9 h 700"/>
                    <a:gd name="T46" fmla="*/ 0 w 1398"/>
                    <a:gd name="T47" fmla="*/ 8 h 700"/>
                    <a:gd name="T48" fmla="*/ 1 w 1398"/>
                    <a:gd name="T49" fmla="*/ 6 h 700"/>
                    <a:gd name="T50" fmla="*/ 2 w 1398"/>
                    <a:gd name="T51" fmla="*/ 5 h 700"/>
                    <a:gd name="T52" fmla="*/ 4 w 1398"/>
                    <a:gd name="T53" fmla="*/ 4 h 700"/>
                    <a:gd name="T54" fmla="*/ 6 w 1398"/>
                    <a:gd name="T55" fmla="*/ 3 h 700"/>
                    <a:gd name="T56" fmla="*/ 8 w 1398"/>
                    <a:gd name="T57" fmla="*/ 2 h 700"/>
                    <a:gd name="T58" fmla="*/ 10 w 1398"/>
                    <a:gd name="T59" fmla="*/ 1 h 700"/>
                    <a:gd name="T60" fmla="*/ 13 w 1398"/>
                    <a:gd name="T61" fmla="*/ 0 h 700"/>
                    <a:gd name="T62" fmla="*/ 15 w 1398"/>
                    <a:gd name="T63" fmla="*/ 0 h 700"/>
                    <a:gd name="T64" fmla="*/ 18 w 1398"/>
                    <a:gd name="T65" fmla="*/ 0 h 700"/>
                    <a:gd name="T66" fmla="*/ 20 w 1398"/>
                    <a:gd name="T67" fmla="*/ 0 h 700"/>
                    <a:gd name="T68" fmla="*/ 23 w 1398"/>
                    <a:gd name="T69" fmla="*/ 0 h 700"/>
                    <a:gd name="T70" fmla="*/ 26 w 1398"/>
                    <a:gd name="T71" fmla="*/ 0 h 700"/>
                    <a:gd name="T72" fmla="*/ 28 w 1398"/>
                    <a:gd name="T73" fmla="*/ 1 h 700"/>
                    <a:gd name="T74" fmla="*/ 31 w 1398"/>
                    <a:gd name="T75" fmla="*/ 2 h 700"/>
                    <a:gd name="T76" fmla="*/ 33 w 1398"/>
                    <a:gd name="T77" fmla="*/ 3 h 700"/>
                    <a:gd name="T78" fmla="*/ 34 w 1398"/>
                    <a:gd name="T79" fmla="*/ 4 h 700"/>
                    <a:gd name="T80" fmla="*/ 36 w 1398"/>
                    <a:gd name="T81" fmla="*/ 5 h 700"/>
                    <a:gd name="T82" fmla="*/ 37 w 1398"/>
                    <a:gd name="T83" fmla="*/ 6 h 700"/>
                    <a:gd name="T84" fmla="*/ 38 w 1398"/>
                    <a:gd name="T85" fmla="*/ 8 h 700"/>
                    <a:gd name="T86" fmla="*/ 38 w 1398"/>
                    <a:gd name="T87" fmla="*/ 9 h 700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398"/>
                    <a:gd name="T133" fmla="*/ 0 h 700"/>
                    <a:gd name="T134" fmla="*/ 1398 w 1398"/>
                    <a:gd name="T135" fmla="*/ 700 h 700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398" h="700">
                      <a:moveTo>
                        <a:pt x="1398" y="350"/>
                      </a:moveTo>
                      <a:lnTo>
                        <a:pt x="1398" y="350"/>
                      </a:lnTo>
                      <a:lnTo>
                        <a:pt x="1397" y="368"/>
                      </a:lnTo>
                      <a:lnTo>
                        <a:pt x="1394" y="386"/>
                      </a:lnTo>
                      <a:lnTo>
                        <a:pt x="1391" y="403"/>
                      </a:lnTo>
                      <a:lnTo>
                        <a:pt x="1384" y="421"/>
                      </a:lnTo>
                      <a:lnTo>
                        <a:pt x="1376" y="438"/>
                      </a:lnTo>
                      <a:lnTo>
                        <a:pt x="1367" y="454"/>
                      </a:lnTo>
                      <a:lnTo>
                        <a:pt x="1356" y="471"/>
                      </a:lnTo>
                      <a:lnTo>
                        <a:pt x="1344" y="486"/>
                      </a:lnTo>
                      <a:lnTo>
                        <a:pt x="1330" y="502"/>
                      </a:lnTo>
                      <a:lnTo>
                        <a:pt x="1314" y="517"/>
                      </a:lnTo>
                      <a:lnTo>
                        <a:pt x="1297" y="531"/>
                      </a:lnTo>
                      <a:lnTo>
                        <a:pt x="1279" y="546"/>
                      </a:lnTo>
                      <a:lnTo>
                        <a:pt x="1260" y="560"/>
                      </a:lnTo>
                      <a:lnTo>
                        <a:pt x="1239" y="573"/>
                      </a:lnTo>
                      <a:lnTo>
                        <a:pt x="1217" y="586"/>
                      </a:lnTo>
                      <a:lnTo>
                        <a:pt x="1194" y="598"/>
                      </a:lnTo>
                      <a:lnTo>
                        <a:pt x="1169" y="609"/>
                      </a:lnTo>
                      <a:lnTo>
                        <a:pt x="1143" y="621"/>
                      </a:lnTo>
                      <a:lnTo>
                        <a:pt x="1117" y="631"/>
                      </a:lnTo>
                      <a:lnTo>
                        <a:pt x="1090" y="640"/>
                      </a:lnTo>
                      <a:lnTo>
                        <a:pt x="1062" y="649"/>
                      </a:lnTo>
                      <a:lnTo>
                        <a:pt x="1032" y="658"/>
                      </a:lnTo>
                      <a:lnTo>
                        <a:pt x="1002" y="666"/>
                      </a:lnTo>
                      <a:lnTo>
                        <a:pt x="971" y="673"/>
                      </a:lnTo>
                      <a:lnTo>
                        <a:pt x="940" y="679"/>
                      </a:lnTo>
                      <a:lnTo>
                        <a:pt x="908" y="684"/>
                      </a:lnTo>
                      <a:lnTo>
                        <a:pt x="874" y="690"/>
                      </a:lnTo>
                      <a:lnTo>
                        <a:pt x="840" y="693"/>
                      </a:lnTo>
                      <a:lnTo>
                        <a:pt x="805" y="696"/>
                      </a:lnTo>
                      <a:lnTo>
                        <a:pt x="770" y="699"/>
                      </a:lnTo>
                      <a:lnTo>
                        <a:pt x="735" y="700"/>
                      </a:lnTo>
                      <a:lnTo>
                        <a:pt x="699" y="700"/>
                      </a:lnTo>
                      <a:lnTo>
                        <a:pt x="663" y="700"/>
                      </a:lnTo>
                      <a:lnTo>
                        <a:pt x="628" y="699"/>
                      </a:lnTo>
                      <a:lnTo>
                        <a:pt x="593" y="696"/>
                      </a:lnTo>
                      <a:lnTo>
                        <a:pt x="558" y="693"/>
                      </a:lnTo>
                      <a:lnTo>
                        <a:pt x="524" y="690"/>
                      </a:lnTo>
                      <a:lnTo>
                        <a:pt x="490" y="684"/>
                      </a:lnTo>
                      <a:lnTo>
                        <a:pt x="458" y="679"/>
                      </a:lnTo>
                      <a:lnTo>
                        <a:pt x="427" y="673"/>
                      </a:lnTo>
                      <a:lnTo>
                        <a:pt x="396" y="666"/>
                      </a:lnTo>
                      <a:lnTo>
                        <a:pt x="366" y="658"/>
                      </a:lnTo>
                      <a:lnTo>
                        <a:pt x="336" y="649"/>
                      </a:lnTo>
                      <a:lnTo>
                        <a:pt x="308" y="640"/>
                      </a:lnTo>
                      <a:lnTo>
                        <a:pt x="281" y="631"/>
                      </a:lnTo>
                      <a:lnTo>
                        <a:pt x="255" y="621"/>
                      </a:lnTo>
                      <a:lnTo>
                        <a:pt x="229" y="609"/>
                      </a:lnTo>
                      <a:lnTo>
                        <a:pt x="204" y="598"/>
                      </a:lnTo>
                      <a:lnTo>
                        <a:pt x="181" y="586"/>
                      </a:lnTo>
                      <a:lnTo>
                        <a:pt x="159" y="573"/>
                      </a:lnTo>
                      <a:lnTo>
                        <a:pt x="138" y="560"/>
                      </a:lnTo>
                      <a:lnTo>
                        <a:pt x="119" y="546"/>
                      </a:lnTo>
                      <a:lnTo>
                        <a:pt x="101" y="531"/>
                      </a:lnTo>
                      <a:lnTo>
                        <a:pt x="84" y="517"/>
                      </a:lnTo>
                      <a:lnTo>
                        <a:pt x="68" y="502"/>
                      </a:lnTo>
                      <a:lnTo>
                        <a:pt x="54" y="486"/>
                      </a:lnTo>
                      <a:lnTo>
                        <a:pt x="42" y="471"/>
                      </a:lnTo>
                      <a:lnTo>
                        <a:pt x="31" y="454"/>
                      </a:lnTo>
                      <a:lnTo>
                        <a:pt x="22" y="438"/>
                      </a:lnTo>
                      <a:lnTo>
                        <a:pt x="14" y="421"/>
                      </a:lnTo>
                      <a:lnTo>
                        <a:pt x="7" y="403"/>
                      </a:lnTo>
                      <a:lnTo>
                        <a:pt x="4" y="386"/>
                      </a:lnTo>
                      <a:lnTo>
                        <a:pt x="1" y="368"/>
                      </a:lnTo>
                      <a:lnTo>
                        <a:pt x="0" y="350"/>
                      </a:lnTo>
                      <a:lnTo>
                        <a:pt x="1" y="332"/>
                      </a:lnTo>
                      <a:lnTo>
                        <a:pt x="4" y="314"/>
                      </a:lnTo>
                      <a:lnTo>
                        <a:pt x="7" y="297"/>
                      </a:lnTo>
                      <a:lnTo>
                        <a:pt x="14" y="279"/>
                      </a:lnTo>
                      <a:lnTo>
                        <a:pt x="22" y="262"/>
                      </a:lnTo>
                      <a:lnTo>
                        <a:pt x="31" y="246"/>
                      </a:lnTo>
                      <a:lnTo>
                        <a:pt x="42" y="230"/>
                      </a:lnTo>
                      <a:lnTo>
                        <a:pt x="54" y="214"/>
                      </a:lnTo>
                      <a:lnTo>
                        <a:pt x="68" y="199"/>
                      </a:lnTo>
                      <a:lnTo>
                        <a:pt x="84" y="183"/>
                      </a:lnTo>
                      <a:lnTo>
                        <a:pt x="101" y="169"/>
                      </a:lnTo>
                      <a:lnTo>
                        <a:pt x="119" y="154"/>
                      </a:lnTo>
                      <a:lnTo>
                        <a:pt x="138" y="140"/>
                      </a:lnTo>
                      <a:lnTo>
                        <a:pt x="159" y="127"/>
                      </a:lnTo>
                      <a:lnTo>
                        <a:pt x="181" y="114"/>
                      </a:lnTo>
                      <a:lnTo>
                        <a:pt x="204" y="103"/>
                      </a:lnTo>
                      <a:lnTo>
                        <a:pt x="229" y="91"/>
                      </a:lnTo>
                      <a:lnTo>
                        <a:pt x="255" y="79"/>
                      </a:lnTo>
                      <a:lnTo>
                        <a:pt x="281" y="69"/>
                      </a:lnTo>
                      <a:lnTo>
                        <a:pt x="308" y="60"/>
                      </a:lnTo>
                      <a:lnTo>
                        <a:pt x="336" y="51"/>
                      </a:lnTo>
                      <a:lnTo>
                        <a:pt x="366" y="42"/>
                      </a:lnTo>
                      <a:lnTo>
                        <a:pt x="396" y="34"/>
                      </a:lnTo>
                      <a:lnTo>
                        <a:pt x="427" y="28"/>
                      </a:lnTo>
                      <a:lnTo>
                        <a:pt x="458" y="21"/>
                      </a:lnTo>
                      <a:lnTo>
                        <a:pt x="490" y="16"/>
                      </a:lnTo>
                      <a:lnTo>
                        <a:pt x="524" y="11"/>
                      </a:lnTo>
                      <a:lnTo>
                        <a:pt x="558" y="7"/>
                      </a:lnTo>
                      <a:lnTo>
                        <a:pt x="593" y="4"/>
                      </a:lnTo>
                      <a:lnTo>
                        <a:pt x="628" y="2"/>
                      </a:lnTo>
                      <a:lnTo>
                        <a:pt x="663" y="0"/>
                      </a:lnTo>
                      <a:lnTo>
                        <a:pt x="699" y="0"/>
                      </a:lnTo>
                      <a:lnTo>
                        <a:pt x="735" y="0"/>
                      </a:lnTo>
                      <a:lnTo>
                        <a:pt x="770" y="2"/>
                      </a:lnTo>
                      <a:lnTo>
                        <a:pt x="805" y="4"/>
                      </a:lnTo>
                      <a:lnTo>
                        <a:pt x="840" y="7"/>
                      </a:lnTo>
                      <a:lnTo>
                        <a:pt x="874" y="11"/>
                      </a:lnTo>
                      <a:lnTo>
                        <a:pt x="908" y="16"/>
                      </a:lnTo>
                      <a:lnTo>
                        <a:pt x="940" y="21"/>
                      </a:lnTo>
                      <a:lnTo>
                        <a:pt x="971" y="28"/>
                      </a:lnTo>
                      <a:lnTo>
                        <a:pt x="1002" y="34"/>
                      </a:lnTo>
                      <a:lnTo>
                        <a:pt x="1032" y="42"/>
                      </a:lnTo>
                      <a:lnTo>
                        <a:pt x="1062" y="51"/>
                      </a:lnTo>
                      <a:lnTo>
                        <a:pt x="1090" y="60"/>
                      </a:lnTo>
                      <a:lnTo>
                        <a:pt x="1117" y="69"/>
                      </a:lnTo>
                      <a:lnTo>
                        <a:pt x="1143" y="79"/>
                      </a:lnTo>
                      <a:lnTo>
                        <a:pt x="1169" y="91"/>
                      </a:lnTo>
                      <a:lnTo>
                        <a:pt x="1194" y="103"/>
                      </a:lnTo>
                      <a:lnTo>
                        <a:pt x="1217" y="114"/>
                      </a:lnTo>
                      <a:lnTo>
                        <a:pt x="1239" y="127"/>
                      </a:lnTo>
                      <a:lnTo>
                        <a:pt x="1260" y="140"/>
                      </a:lnTo>
                      <a:lnTo>
                        <a:pt x="1279" y="154"/>
                      </a:lnTo>
                      <a:lnTo>
                        <a:pt x="1297" y="169"/>
                      </a:lnTo>
                      <a:lnTo>
                        <a:pt x="1314" y="183"/>
                      </a:lnTo>
                      <a:lnTo>
                        <a:pt x="1330" y="199"/>
                      </a:lnTo>
                      <a:lnTo>
                        <a:pt x="1344" y="214"/>
                      </a:lnTo>
                      <a:lnTo>
                        <a:pt x="1356" y="230"/>
                      </a:lnTo>
                      <a:lnTo>
                        <a:pt x="1367" y="246"/>
                      </a:lnTo>
                      <a:lnTo>
                        <a:pt x="1376" y="262"/>
                      </a:lnTo>
                      <a:lnTo>
                        <a:pt x="1384" y="279"/>
                      </a:lnTo>
                      <a:lnTo>
                        <a:pt x="1391" y="297"/>
                      </a:lnTo>
                      <a:lnTo>
                        <a:pt x="1394" y="314"/>
                      </a:lnTo>
                      <a:lnTo>
                        <a:pt x="1397" y="332"/>
                      </a:lnTo>
                      <a:lnTo>
                        <a:pt x="1398" y="35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F3F3F"/>
                    </a:gs>
                    <a:gs pos="100000">
                      <a:srgbClr val="0000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3024"/>
                </a:p>
              </p:txBody>
            </p:sp>
          </p:grpSp>
        </p:grpSp>
        <p:grpSp>
          <p:nvGrpSpPr>
            <p:cNvPr id="62" name="组合 61"/>
            <p:cNvGrpSpPr/>
            <p:nvPr/>
          </p:nvGrpSpPr>
          <p:grpSpPr>
            <a:xfrm>
              <a:off x="6871249" y="1785294"/>
              <a:ext cx="532123" cy="672314"/>
              <a:chOff x="5821296" y="942740"/>
              <a:chExt cx="422361" cy="533635"/>
            </a:xfrm>
          </p:grpSpPr>
          <p:sp>
            <p:nvSpPr>
              <p:cNvPr id="70" name="Oval 87"/>
              <p:cNvSpPr>
                <a:spLocks noChangeArrowheads="1"/>
              </p:cNvSpPr>
              <p:nvPr/>
            </p:nvSpPr>
            <p:spPr bwMode="auto">
              <a:xfrm>
                <a:off x="5825802" y="1341437"/>
                <a:ext cx="392112" cy="134938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71" name="组合 70"/>
              <p:cNvGrpSpPr/>
              <p:nvPr/>
            </p:nvGrpSpPr>
            <p:grpSpPr>
              <a:xfrm>
                <a:off x="5821296" y="942740"/>
                <a:ext cx="422361" cy="422360"/>
                <a:chOff x="5026477" y="1104665"/>
                <a:chExt cx="897741" cy="897740"/>
              </a:xfrm>
            </p:grpSpPr>
            <p:sp>
              <p:nvSpPr>
                <p:cNvPr id="72" name="Freeform 36"/>
                <p:cNvSpPr>
                  <a:spLocks/>
                </p:cNvSpPr>
                <p:nvPr/>
              </p:nvSpPr>
              <p:spPr bwMode="auto">
                <a:xfrm>
                  <a:off x="5026477" y="1104665"/>
                  <a:ext cx="897741" cy="897740"/>
                </a:xfrm>
                <a:prstGeom prst="ellipse">
                  <a:avLst/>
                </a:prstGeom>
                <a:solidFill>
                  <a:srgbClr val="E93E3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 dirty="0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73" name="Freeform 38"/>
                <p:cNvSpPr>
                  <a:spLocks/>
                </p:cNvSpPr>
                <p:nvPr/>
              </p:nvSpPr>
              <p:spPr bwMode="auto">
                <a:xfrm>
                  <a:off x="5069568" y="1255262"/>
                  <a:ext cx="766422" cy="250808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74" name="Oval 39"/>
                <p:cNvSpPr>
                  <a:spLocks noChangeArrowheads="1"/>
                </p:cNvSpPr>
                <p:nvPr/>
              </p:nvSpPr>
              <p:spPr bwMode="auto">
                <a:xfrm>
                  <a:off x="5365810" y="1275260"/>
                  <a:ext cx="180773" cy="1634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sp>
          <p:nvSpPr>
            <p:cNvPr id="64" name="TextBox 59"/>
            <p:cNvSpPr txBox="1">
              <a:spLocks noChangeArrowheads="1"/>
            </p:cNvSpPr>
            <p:nvPr/>
          </p:nvSpPr>
          <p:spPr bwMode="auto">
            <a:xfrm flipH="1">
              <a:off x="7516545" y="1799277"/>
              <a:ext cx="3576008" cy="447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15196" tIns="57598" rIns="115196" bIns="5759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）毛泽东</a:t>
              </a:r>
              <a:endParaRPr lang="en-US" altLang="ko-KR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TextBox 59"/>
            <p:cNvSpPr txBox="1">
              <a:spLocks noChangeArrowheads="1"/>
            </p:cNvSpPr>
            <p:nvPr/>
          </p:nvSpPr>
          <p:spPr bwMode="auto">
            <a:xfrm flipH="1">
              <a:off x="7533269" y="3240073"/>
              <a:ext cx="3559284" cy="447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15196" tIns="57598" rIns="115196" bIns="5759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）邓小平</a:t>
              </a:r>
              <a:endParaRPr lang="en-US" altLang="ko-KR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矩形 47"/>
            <p:cNvSpPr>
              <a:spLocks noChangeArrowheads="1"/>
            </p:cNvSpPr>
            <p:nvPr/>
          </p:nvSpPr>
          <p:spPr bwMode="auto">
            <a:xfrm>
              <a:off x="7797511" y="5204908"/>
              <a:ext cx="3575614" cy="64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15191" tIns="57595" rIns="115191" bIns="57595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教育的目标是培养德智体美劳全面发展的社会主义建设者和接班人。</a:t>
              </a:r>
            </a:p>
          </p:txBody>
        </p:sp>
        <p:sp>
          <p:nvSpPr>
            <p:cNvPr id="67" name="TextBox 59"/>
            <p:cNvSpPr txBox="1">
              <a:spLocks noChangeArrowheads="1"/>
            </p:cNvSpPr>
            <p:nvPr/>
          </p:nvSpPr>
          <p:spPr bwMode="auto">
            <a:xfrm flipH="1">
              <a:off x="7643309" y="4608698"/>
              <a:ext cx="3644173" cy="447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15196" tIns="57598" rIns="115196" bIns="5759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）习近平</a:t>
              </a:r>
              <a:endParaRPr lang="en-US" altLang="ko-KR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矩形 47"/>
            <p:cNvSpPr>
              <a:spLocks noChangeArrowheads="1"/>
            </p:cNvSpPr>
            <p:nvPr/>
          </p:nvSpPr>
          <p:spPr bwMode="auto">
            <a:xfrm>
              <a:off x="7533269" y="2309720"/>
              <a:ext cx="3754213" cy="941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15191" tIns="57595" rIns="115191" bIns="57595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我们的教育方针，应该使受教育者在德育、智育、 体育几方面都得到发展，成为有社会主义觉悟的有文化的劳动者</a:t>
              </a:r>
            </a:p>
          </p:txBody>
        </p:sp>
        <p:pic>
          <p:nvPicPr>
            <p:cNvPr id="69" name="图片 68">
              <a:extLst>
                <a:ext uri="{FF2B5EF4-FFF2-40B4-BE49-F238E27FC236}">
                  <a16:creationId xmlns="" xmlns:a16="http://schemas.microsoft.com/office/drawing/2014/main" id="{618C9993-6F6D-4BC7-B89F-36F2EC7226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368" y="3469800"/>
              <a:ext cx="2805442" cy="2805442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7657536" y="3913641"/>
            <a:ext cx="36777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为了培养社会主义建设需要合格的人才，我们必须认真研究在新的条件下，如何更好地贯彻教育与生产劳动相结合的方针。</a:t>
            </a:r>
          </a:p>
        </p:txBody>
      </p:sp>
    </p:spTree>
    <p:extLst>
      <p:ext uri="{BB962C8B-B14F-4D97-AF65-F5344CB8AC3E}">
        <p14:creationId xmlns:p14="http://schemas.microsoft.com/office/powerpoint/2010/main" val="2366458179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1347" y="1936318"/>
            <a:ext cx="11163300" cy="3549784"/>
            <a:chOff x="431800" y="1890394"/>
            <a:chExt cx="11163300" cy="3549784"/>
          </a:xfrm>
        </p:grpSpPr>
        <p:grpSp>
          <p:nvGrpSpPr>
            <p:cNvPr id="26" name="组合 25"/>
            <p:cNvGrpSpPr/>
            <p:nvPr/>
          </p:nvGrpSpPr>
          <p:grpSpPr>
            <a:xfrm>
              <a:off x="2943507" y="1945406"/>
              <a:ext cx="1868593" cy="1866715"/>
              <a:chOff x="5305425" y="2638424"/>
              <a:chExt cx="1579563" cy="1577975"/>
            </a:xfrm>
            <a:solidFill>
              <a:srgbClr val="000000">
                <a:alpha val="60000"/>
              </a:srgbClr>
            </a:solidFill>
          </p:grpSpPr>
          <p:sp>
            <p:nvSpPr>
              <p:cNvPr id="31" name="Freeform 6"/>
              <p:cNvSpPr>
                <a:spLocks noEditPoints="1"/>
              </p:cNvSpPr>
              <p:nvPr/>
            </p:nvSpPr>
            <p:spPr bwMode="auto">
              <a:xfrm>
                <a:off x="5305425" y="2638424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7"/>
              <p:cNvSpPr>
                <a:spLocks noEditPoints="1"/>
              </p:cNvSpPr>
              <p:nvPr/>
            </p:nvSpPr>
            <p:spPr bwMode="auto">
              <a:xfrm>
                <a:off x="5602288" y="2933700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098235" y="3098333"/>
              <a:ext cx="2345601" cy="2341845"/>
              <a:chOff x="5102225" y="2441575"/>
              <a:chExt cx="1982788" cy="1979613"/>
            </a:xfrm>
            <a:solidFill>
              <a:srgbClr val="E93E34">
                <a:alpha val="60000"/>
              </a:srgbClr>
            </a:solidFill>
          </p:grpSpPr>
          <p:sp>
            <p:nvSpPr>
              <p:cNvPr id="34" name="Freeform 12"/>
              <p:cNvSpPr>
                <a:spLocks noEditPoints="1"/>
              </p:cNvSpPr>
              <p:nvPr/>
            </p:nvSpPr>
            <p:spPr bwMode="auto">
              <a:xfrm>
                <a:off x="5102225" y="2441575"/>
                <a:ext cx="1982788" cy="1979613"/>
              </a:xfrm>
              <a:custGeom>
                <a:avLst/>
                <a:gdLst>
                  <a:gd name="T0" fmla="*/ 529 w 529"/>
                  <a:gd name="T1" fmla="*/ 283 h 528"/>
                  <a:gd name="T2" fmla="*/ 506 w 529"/>
                  <a:gd name="T3" fmla="*/ 241 h 528"/>
                  <a:gd name="T4" fmla="*/ 479 w 529"/>
                  <a:gd name="T5" fmla="*/ 200 h 528"/>
                  <a:gd name="T6" fmla="*/ 516 w 529"/>
                  <a:gd name="T7" fmla="*/ 180 h 528"/>
                  <a:gd name="T8" fmla="*/ 479 w 529"/>
                  <a:gd name="T9" fmla="*/ 151 h 528"/>
                  <a:gd name="T10" fmla="*/ 438 w 529"/>
                  <a:gd name="T11" fmla="*/ 123 h 528"/>
                  <a:gd name="T12" fmla="*/ 465 w 529"/>
                  <a:gd name="T13" fmla="*/ 90 h 528"/>
                  <a:gd name="T14" fmla="*/ 420 w 529"/>
                  <a:gd name="T15" fmla="*/ 77 h 528"/>
                  <a:gd name="T16" fmla="*/ 371 w 529"/>
                  <a:gd name="T17" fmla="*/ 67 h 528"/>
                  <a:gd name="T18" fmla="*/ 383 w 529"/>
                  <a:gd name="T19" fmla="*/ 27 h 528"/>
                  <a:gd name="T20" fmla="*/ 336 w 529"/>
                  <a:gd name="T21" fmla="*/ 32 h 528"/>
                  <a:gd name="T22" fmla="*/ 288 w 529"/>
                  <a:gd name="T23" fmla="*/ 42 h 528"/>
                  <a:gd name="T24" fmla="*/ 284 w 529"/>
                  <a:gd name="T25" fmla="*/ 0 h 528"/>
                  <a:gd name="T26" fmla="*/ 242 w 529"/>
                  <a:gd name="T27" fmla="*/ 23 h 528"/>
                  <a:gd name="T28" fmla="*/ 201 w 529"/>
                  <a:gd name="T29" fmla="*/ 50 h 528"/>
                  <a:gd name="T30" fmla="*/ 181 w 529"/>
                  <a:gd name="T31" fmla="*/ 13 h 528"/>
                  <a:gd name="T32" fmla="*/ 152 w 529"/>
                  <a:gd name="T33" fmla="*/ 50 h 528"/>
                  <a:gd name="T34" fmla="*/ 124 w 529"/>
                  <a:gd name="T35" fmla="*/ 91 h 528"/>
                  <a:gd name="T36" fmla="*/ 91 w 529"/>
                  <a:gd name="T37" fmla="*/ 64 h 528"/>
                  <a:gd name="T38" fmla="*/ 78 w 529"/>
                  <a:gd name="T39" fmla="*/ 109 h 528"/>
                  <a:gd name="T40" fmla="*/ 68 w 529"/>
                  <a:gd name="T41" fmla="*/ 158 h 528"/>
                  <a:gd name="T42" fmla="*/ 28 w 529"/>
                  <a:gd name="T43" fmla="*/ 145 h 528"/>
                  <a:gd name="T44" fmla="*/ 33 w 529"/>
                  <a:gd name="T45" fmla="*/ 193 h 528"/>
                  <a:gd name="T46" fmla="*/ 42 w 529"/>
                  <a:gd name="T47" fmla="*/ 241 h 528"/>
                  <a:gd name="T48" fmla="*/ 0 w 529"/>
                  <a:gd name="T49" fmla="*/ 245 h 528"/>
                  <a:gd name="T50" fmla="*/ 24 w 529"/>
                  <a:gd name="T51" fmla="*/ 287 h 528"/>
                  <a:gd name="T52" fmla="*/ 51 w 529"/>
                  <a:gd name="T53" fmla="*/ 328 h 528"/>
                  <a:gd name="T54" fmla="*/ 13 w 529"/>
                  <a:gd name="T55" fmla="*/ 348 h 528"/>
                  <a:gd name="T56" fmla="*/ 51 w 529"/>
                  <a:gd name="T57" fmla="*/ 377 h 528"/>
                  <a:gd name="T58" fmla="*/ 92 w 529"/>
                  <a:gd name="T59" fmla="*/ 405 h 528"/>
                  <a:gd name="T60" fmla="*/ 65 w 529"/>
                  <a:gd name="T61" fmla="*/ 438 h 528"/>
                  <a:gd name="T62" fmla="*/ 110 w 529"/>
                  <a:gd name="T63" fmla="*/ 451 h 528"/>
                  <a:gd name="T64" fmla="*/ 159 w 529"/>
                  <a:gd name="T65" fmla="*/ 461 h 528"/>
                  <a:gd name="T66" fmla="*/ 146 w 529"/>
                  <a:gd name="T67" fmla="*/ 501 h 528"/>
                  <a:gd name="T68" fmla="*/ 193 w 529"/>
                  <a:gd name="T69" fmla="*/ 496 h 528"/>
                  <a:gd name="T70" fmla="*/ 242 w 529"/>
                  <a:gd name="T71" fmla="*/ 486 h 528"/>
                  <a:gd name="T72" fmla="*/ 246 w 529"/>
                  <a:gd name="T73" fmla="*/ 528 h 528"/>
                  <a:gd name="T74" fmla="*/ 288 w 529"/>
                  <a:gd name="T75" fmla="*/ 505 h 528"/>
                  <a:gd name="T76" fmla="*/ 329 w 529"/>
                  <a:gd name="T77" fmla="*/ 478 h 528"/>
                  <a:gd name="T78" fmla="*/ 349 w 529"/>
                  <a:gd name="T79" fmla="*/ 516 h 528"/>
                  <a:gd name="T80" fmla="*/ 378 w 529"/>
                  <a:gd name="T81" fmla="*/ 478 h 528"/>
                  <a:gd name="T82" fmla="*/ 406 w 529"/>
                  <a:gd name="T83" fmla="*/ 437 h 528"/>
                  <a:gd name="T84" fmla="*/ 439 w 529"/>
                  <a:gd name="T85" fmla="*/ 464 h 528"/>
                  <a:gd name="T86" fmla="*/ 452 w 529"/>
                  <a:gd name="T87" fmla="*/ 419 h 528"/>
                  <a:gd name="T88" fmla="*/ 462 w 529"/>
                  <a:gd name="T89" fmla="*/ 370 h 528"/>
                  <a:gd name="T90" fmla="*/ 502 w 529"/>
                  <a:gd name="T91" fmla="*/ 383 h 528"/>
                  <a:gd name="T92" fmla="*/ 496 w 529"/>
                  <a:gd name="T93" fmla="*/ 335 h 528"/>
                  <a:gd name="T94" fmla="*/ 487 w 529"/>
                  <a:gd name="T95" fmla="*/ 287 h 528"/>
                  <a:gd name="T96" fmla="*/ 265 w 529"/>
                  <a:gd name="T97" fmla="*/ 290 h 528"/>
                  <a:gd name="T98" fmla="*/ 265 w 529"/>
                  <a:gd name="T99" fmla="*/ 238 h 528"/>
                  <a:gd name="T100" fmla="*/ 265 w 529"/>
                  <a:gd name="T101" fmla="*/ 29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9" h="528">
                    <a:moveTo>
                      <a:pt x="506" y="287"/>
                    </a:moveTo>
                    <a:cubicBezTo>
                      <a:pt x="529" y="283"/>
                      <a:pt x="529" y="283"/>
                      <a:pt x="529" y="283"/>
                    </a:cubicBezTo>
                    <a:cubicBezTo>
                      <a:pt x="529" y="245"/>
                      <a:pt x="529" y="245"/>
                      <a:pt x="529" y="245"/>
                    </a:cubicBezTo>
                    <a:cubicBezTo>
                      <a:pt x="506" y="241"/>
                      <a:pt x="506" y="241"/>
                      <a:pt x="506" y="241"/>
                    </a:cubicBezTo>
                    <a:cubicBezTo>
                      <a:pt x="487" y="241"/>
                      <a:pt x="487" y="241"/>
                      <a:pt x="487" y="241"/>
                    </a:cubicBezTo>
                    <a:cubicBezTo>
                      <a:pt x="486" y="227"/>
                      <a:pt x="483" y="213"/>
                      <a:pt x="479" y="200"/>
                    </a:cubicBezTo>
                    <a:cubicBezTo>
                      <a:pt x="496" y="193"/>
                      <a:pt x="496" y="193"/>
                      <a:pt x="496" y="193"/>
                    </a:cubicBezTo>
                    <a:cubicBezTo>
                      <a:pt x="516" y="180"/>
                      <a:pt x="516" y="180"/>
                      <a:pt x="516" y="180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479" y="151"/>
                      <a:pt x="479" y="151"/>
                      <a:pt x="479" y="151"/>
                    </a:cubicBezTo>
                    <a:cubicBezTo>
                      <a:pt x="462" y="158"/>
                      <a:pt x="462" y="158"/>
                      <a:pt x="462" y="158"/>
                    </a:cubicBezTo>
                    <a:cubicBezTo>
                      <a:pt x="455" y="145"/>
                      <a:pt x="447" y="134"/>
                      <a:pt x="438" y="123"/>
                    </a:cubicBezTo>
                    <a:cubicBezTo>
                      <a:pt x="452" y="109"/>
                      <a:pt x="452" y="109"/>
                      <a:pt x="452" y="109"/>
                    </a:cubicBezTo>
                    <a:cubicBezTo>
                      <a:pt x="465" y="90"/>
                      <a:pt x="465" y="90"/>
                      <a:pt x="465" y="90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20" y="77"/>
                      <a:pt x="420" y="77"/>
                      <a:pt x="420" y="77"/>
                    </a:cubicBezTo>
                    <a:cubicBezTo>
                      <a:pt x="406" y="91"/>
                      <a:pt x="406" y="91"/>
                      <a:pt x="406" y="91"/>
                    </a:cubicBezTo>
                    <a:cubicBezTo>
                      <a:pt x="395" y="82"/>
                      <a:pt x="383" y="74"/>
                      <a:pt x="371" y="67"/>
                    </a:cubicBezTo>
                    <a:cubicBezTo>
                      <a:pt x="378" y="50"/>
                      <a:pt x="378" y="50"/>
                      <a:pt x="378" y="50"/>
                    </a:cubicBezTo>
                    <a:cubicBezTo>
                      <a:pt x="383" y="27"/>
                      <a:pt x="383" y="27"/>
                      <a:pt x="383" y="27"/>
                    </a:cubicBezTo>
                    <a:cubicBezTo>
                      <a:pt x="349" y="13"/>
                      <a:pt x="349" y="13"/>
                      <a:pt x="349" y="13"/>
                    </a:cubicBezTo>
                    <a:cubicBezTo>
                      <a:pt x="336" y="32"/>
                      <a:pt x="336" y="32"/>
                      <a:pt x="336" y="32"/>
                    </a:cubicBezTo>
                    <a:cubicBezTo>
                      <a:pt x="329" y="50"/>
                      <a:pt x="329" y="50"/>
                      <a:pt x="329" y="50"/>
                    </a:cubicBezTo>
                    <a:cubicBezTo>
                      <a:pt x="316" y="46"/>
                      <a:pt x="302" y="43"/>
                      <a:pt x="288" y="42"/>
                    </a:cubicBezTo>
                    <a:cubicBezTo>
                      <a:pt x="288" y="23"/>
                      <a:pt x="288" y="23"/>
                      <a:pt x="288" y="2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2" y="23"/>
                      <a:pt x="242" y="23"/>
                      <a:pt x="242" y="23"/>
                    </a:cubicBezTo>
                    <a:cubicBezTo>
                      <a:pt x="242" y="42"/>
                      <a:pt x="242" y="42"/>
                      <a:pt x="242" y="42"/>
                    </a:cubicBezTo>
                    <a:cubicBezTo>
                      <a:pt x="228" y="43"/>
                      <a:pt x="214" y="46"/>
                      <a:pt x="201" y="50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81" y="13"/>
                      <a:pt x="181" y="13"/>
                      <a:pt x="181" y="1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46" y="74"/>
                      <a:pt x="135" y="82"/>
                      <a:pt x="124" y="91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83" y="134"/>
                      <a:pt x="75" y="145"/>
                      <a:pt x="68" y="158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13" y="180"/>
                      <a:pt x="13" y="180"/>
                      <a:pt x="13" y="180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51" y="200"/>
                      <a:pt x="51" y="200"/>
                      <a:pt x="51" y="200"/>
                    </a:cubicBezTo>
                    <a:cubicBezTo>
                      <a:pt x="47" y="213"/>
                      <a:pt x="44" y="227"/>
                      <a:pt x="42" y="241"/>
                    </a:cubicBezTo>
                    <a:cubicBezTo>
                      <a:pt x="24" y="241"/>
                      <a:pt x="24" y="241"/>
                      <a:pt x="24" y="241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4" y="287"/>
                      <a:pt x="24" y="287"/>
                      <a:pt x="24" y="287"/>
                    </a:cubicBezTo>
                    <a:cubicBezTo>
                      <a:pt x="42" y="287"/>
                      <a:pt x="42" y="287"/>
                      <a:pt x="42" y="287"/>
                    </a:cubicBezTo>
                    <a:cubicBezTo>
                      <a:pt x="44" y="301"/>
                      <a:pt x="47" y="315"/>
                      <a:pt x="51" y="328"/>
                    </a:cubicBezTo>
                    <a:cubicBezTo>
                      <a:pt x="33" y="335"/>
                      <a:pt x="33" y="335"/>
                      <a:pt x="33" y="335"/>
                    </a:cubicBezTo>
                    <a:cubicBezTo>
                      <a:pt x="13" y="348"/>
                      <a:pt x="13" y="348"/>
                      <a:pt x="13" y="348"/>
                    </a:cubicBezTo>
                    <a:cubicBezTo>
                      <a:pt x="28" y="383"/>
                      <a:pt x="28" y="383"/>
                      <a:pt x="28" y="383"/>
                    </a:cubicBezTo>
                    <a:cubicBezTo>
                      <a:pt x="51" y="377"/>
                      <a:pt x="51" y="377"/>
                      <a:pt x="51" y="377"/>
                    </a:cubicBezTo>
                    <a:cubicBezTo>
                      <a:pt x="68" y="370"/>
                      <a:pt x="68" y="370"/>
                      <a:pt x="68" y="370"/>
                    </a:cubicBezTo>
                    <a:cubicBezTo>
                      <a:pt x="75" y="383"/>
                      <a:pt x="83" y="394"/>
                      <a:pt x="92" y="405"/>
                    </a:cubicBezTo>
                    <a:cubicBezTo>
                      <a:pt x="78" y="419"/>
                      <a:pt x="78" y="419"/>
                      <a:pt x="78" y="419"/>
                    </a:cubicBezTo>
                    <a:cubicBezTo>
                      <a:pt x="65" y="438"/>
                      <a:pt x="65" y="438"/>
                      <a:pt x="65" y="438"/>
                    </a:cubicBezTo>
                    <a:cubicBezTo>
                      <a:pt x="91" y="464"/>
                      <a:pt x="91" y="464"/>
                      <a:pt x="91" y="464"/>
                    </a:cubicBezTo>
                    <a:cubicBezTo>
                      <a:pt x="110" y="451"/>
                      <a:pt x="110" y="451"/>
                      <a:pt x="110" y="451"/>
                    </a:cubicBezTo>
                    <a:cubicBezTo>
                      <a:pt x="124" y="437"/>
                      <a:pt x="124" y="437"/>
                      <a:pt x="124" y="437"/>
                    </a:cubicBezTo>
                    <a:cubicBezTo>
                      <a:pt x="135" y="446"/>
                      <a:pt x="146" y="454"/>
                      <a:pt x="159" y="461"/>
                    </a:cubicBezTo>
                    <a:cubicBezTo>
                      <a:pt x="152" y="478"/>
                      <a:pt x="152" y="478"/>
                      <a:pt x="152" y="478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81" y="516"/>
                      <a:pt x="181" y="516"/>
                      <a:pt x="181" y="516"/>
                    </a:cubicBezTo>
                    <a:cubicBezTo>
                      <a:pt x="193" y="496"/>
                      <a:pt x="193" y="496"/>
                      <a:pt x="193" y="496"/>
                    </a:cubicBezTo>
                    <a:cubicBezTo>
                      <a:pt x="201" y="478"/>
                      <a:pt x="201" y="478"/>
                      <a:pt x="201" y="478"/>
                    </a:cubicBezTo>
                    <a:cubicBezTo>
                      <a:pt x="214" y="482"/>
                      <a:pt x="228" y="485"/>
                      <a:pt x="242" y="486"/>
                    </a:cubicBezTo>
                    <a:cubicBezTo>
                      <a:pt x="242" y="505"/>
                      <a:pt x="242" y="505"/>
                      <a:pt x="242" y="505"/>
                    </a:cubicBezTo>
                    <a:cubicBezTo>
                      <a:pt x="246" y="528"/>
                      <a:pt x="246" y="528"/>
                      <a:pt x="246" y="528"/>
                    </a:cubicBezTo>
                    <a:cubicBezTo>
                      <a:pt x="284" y="528"/>
                      <a:pt x="284" y="528"/>
                      <a:pt x="284" y="528"/>
                    </a:cubicBezTo>
                    <a:cubicBezTo>
                      <a:pt x="288" y="505"/>
                      <a:pt x="288" y="505"/>
                      <a:pt x="288" y="505"/>
                    </a:cubicBezTo>
                    <a:cubicBezTo>
                      <a:pt x="288" y="486"/>
                      <a:pt x="288" y="486"/>
                      <a:pt x="288" y="486"/>
                    </a:cubicBezTo>
                    <a:cubicBezTo>
                      <a:pt x="302" y="485"/>
                      <a:pt x="316" y="482"/>
                      <a:pt x="329" y="478"/>
                    </a:cubicBezTo>
                    <a:cubicBezTo>
                      <a:pt x="336" y="496"/>
                      <a:pt x="336" y="496"/>
                      <a:pt x="336" y="496"/>
                    </a:cubicBezTo>
                    <a:cubicBezTo>
                      <a:pt x="349" y="516"/>
                      <a:pt x="349" y="516"/>
                      <a:pt x="349" y="516"/>
                    </a:cubicBezTo>
                    <a:cubicBezTo>
                      <a:pt x="383" y="501"/>
                      <a:pt x="383" y="501"/>
                      <a:pt x="383" y="501"/>
                    </a:cubicBezTo>
                    <a:cubicBezTo>
                      <a:pt x="378" y="478"/>
                      <a:pt x="378" y="478"/>
                      <a:pt x="378" y="478"/>
                    </a:cubicBezTo>
                    <a:cubicBezTo>
                      <a:pt x="371" y="461"/>
                      <a:pt x="371" y="461"/>
                      <a:pt x="371" y="461"/>
                    </a:cubicBezTo>
                    <a:cubicBezTo>
                      <a:pt x="383" y="454"/>
                      <a:pt x="395" y="446"/>
                      <a:pt x="406" y="437"/>
                    </a:cubicBezTo>
                    <a:cubicBezTo>
                      <a:pt x="420" y="451"/>
                      <a:pt x="420" y="451"/>
                      <a:pt x="420" y="451"/>
                    </a:cubicBezTo>
                    <a:cubicBezTo>
                      <a:pt x="439" y="464"/>
                      <a:pt x="439" y="464"/>
                      <a:pt x="439" y="464"/>
                    </a:cubicBezTo>
                    <a:cubicBezTo>
                      <a:pt x="465" y="438"/>
                      <a:pt x="465" y="438"/>
                      <a:pt x="465" y="438"/>
                    </a:cubicBezTo>
                    <a:cubicBezTo>
                      <a:pt x="452" y="419"/>
                      <a:pt x="452" y="419"/>
                      <a:pt x="452" y="419"/>
                    </a:cubicBezTo>
                    <a:cubicBezTo>
                      <a:pt x="438" y="405"/>
                      <a:pt x="438" y="405"/>
                      <a:pt x="438" y="405"/>
                    </a:cubicBezTo>
                    <a:cubicBezTo>
                      <a:pt x="447" y="394"/>
                      <a:pt x="455" y="383"/>
                      <a:pt x="462" y="370"/>
                    </a:cubicBezTo>
                    <a:cubicBezTo>
                      <a:pt x="479" y="377"/>
                      <a:pt x="479" y="377"/>
                      <a:pt x="479" y="377"/>
                    </a:cubicBezTo>
                    <a:cubicBezTo>
                      <a:pt x="502" y="383"/>
                      <a:pt x="502" y="383"/>
                      <a:pt x="502" y="383"/>
                    </a:cubicBezTo>
                    <a:cubicBezTo>
                      <a:pt x="516" y="348"/>
                      <a:pt x="516" y="348"/>
                      <a:pt x="516" y="348"/>
                    </a:cubicBezTo>
                    <a:cubicBezTo>
                      <a:pt x="496" y="335"/>
                      <a:pt x="496" y="335"/>
                      <a:pt x="496" y="335"/>
                    </a:cubicBezTo>
                    <a:cubicBezTo>
                      <a:pt x="479" y="328"/>
                      <a:pt x="479" y="328"/>
                      <a:pt x="479" y="328"/>
                    </a:cubicBezTo>
                    <a:cubicBezTo>
                      <a:pt x="483" y="315"/>
                      <a:pt x="486" y="301"/>
                      <a:pt x="487" y="287"/>
                    </a:cubicBezTo>
                    <a:lnTo>
                      <a:pt x="506" y="287"/>
                    </a:lnTo>
                    <a:close/>
                    <a:moveTo>
                      <a:pt x="265" y="290"/>
                    </a:moveTo>
                    <a:cubicBezTo>
                      <a:pt x="251" y="290"/>
                      <a:pt x="239" y="278"/>
                      <a:pt x="239" y="264"/>
                    </a:cubicBezTo>
                    <a:cubicBezTo>
                      <a:pt x="239" y="250"/>
                      <a:pt x="251" y="238"/>
                      <a:pt x="265" y="238"/>
                    </a:cubicBezTo>
                    <a:cubicBezTo>
                      <a:pt x="279" y="238"/>
                      <a:pt x="291" y="250"/>
                      <a:pt x="291" y="264"/>
                    </a:cubicBezTo>
                    <a:cubicBezTo>
                      <a:pt x="291" y="278"/>
                      <a:pt x="279" y="290"/>
                      <a:pt x="265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"/>
              <p:cNvSpPr>
                <a:spLocks noEditPoints="1"/>
              </p:cNvSpPr>
              <p:nvPr/>
            </p:nvSpPr>
            <p:spPr bwMode="auto">
              <a:xfrm>
                <a:off x="5405438" y="2741613"/>
                <a:ext cx="1376363" cy="1381125"/>
              </a:xfrm>
              <a:custGeom>
                <a:avLst/>
                <a:gdLst>
                  <a:gd name="T0" fmla="*/ 184 w 367"/>
                  <a:gd name="T1" fmla="*/ 0 h 368"/>
                  <a:gd name="T2" fmla="*/ 0 w 367"/>
                  <a:gd name="T3" fmla="*/ 184 h 368"/>
                  <a:gd name="T4" fmla="*/ 184 w 367"/>
                  <a:gd name="T5" fmla="*/ 368 h 368"/>
                  <a:gd name="T6" fmla="*/ 367 w 367"/>
                  <a:gd name="T7" fmla="*/ 184 h 368"/>
                  <a:gd name="T8" fmla="*/ 184 w 367"/>
                  <a:gd name="T9" fmla="*/ 0 h 368"/>
                  <a:gd name="T10" fmla="*/ 184 w 367"/>
                  <a:gd name="T11" fmla="*/ 250 h 368"/>
                  <a:gd name="T12" fmla="*/ 118 w 367"/>
                  <a:gd name="T13" fmla="*/ 184 h 368"/>
                  <a:gd name="T14" fmla="*/ 184 w 367"/>
                  <a:gd name="T15" fmla="*/ 118 h 368"/>
                  <a:gd name="T16" fmla="*/ 250 w 367"/>
                  <a:gd name="T17" fmla="*/ 184 h 368"/>
                  <a:gd name="T18" fmla="*/ 184 w 367"/>
                  <a:gd name="T19" fmla="*/ 25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7" h="368">
                    <a:moveTo>
                      <a:pt x="184" y="0"/>
                    </a:moveTo>
                    <a:cubicBezTo>
                      <a:pt x="83" y="0"/>
                      <a:pt x="0" y="83"/>
                      <a:pt x="0" y="184"/>
                    </a:cubicBezTo>
                    <a:cubicBezTo>
                      <a:pt x="0" y="285"/>
                      <a:pt x="83" y="368"/>
                      <a:pt x="184" y="368"/>
                    </a:cubicBezTo>
                    <a:cubicBezTo>
                      <a:pt x="285" y="368"/>
                      <a:pt x="367" y="285"/>
                      <a:pt x="367" y="184"/>
                    </a:cubicBezTo>
                    <a:cubicBezTo>
                      <a:pt x="367" y="83"/>
                      <a:pt x="285" y="0"/>
                      <a:pt x="184" y="0"/>
                    </a:cubicBezTo>
                    <a:close/>
                    <a:moveTo>
                      <a:pt x="184" y="250"/>
                    </a:moveTo>
                    <a:cubicBezTo>
                      <a:pt x="148" y="250"/>
                      <a:pt x="118" y="220"/>
                      <a:pt x="118" y="184"/>
                    </a:cubicBezTo>
                    <a:cubicBezTo>
                      <a:pt x="118" y="148"/>
                      <a:pt x="148" y="118"/>
                      <a:pt x="184" y="118"/>
                    </a:cubicBezTo>
                    <a:cubicBezTo>
                      <a:pt x="220" y="118"/>
                      <a:pt x="250" y="148"/>
                      <a:pt x="250" y="184"/>
                    </a:cubicBezTo>
                    <a:cubicBezTo>
                      <a:pt x="250" y="220"/>
                      <a:pt x="220" y="250"/>
                      <a:pt x="184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133002" y="2639598"/>
              <a:ext cx="1538068" cy="1560603"/>
              <a:chOff x="5803900" y="2852738"/>
              <a:chExt cx="1300163" cy="1319212"/>
            </a:xfrm>
            <a:solidFill>
              <a:srgbClr val="000000">
                <a:alpha val="60000"/>
              </a:srgbClr>
            </a:solidFill>
          </p:grpSpPr>
          <p:sp>
            <p:nvSpPr>
              <p:cNvPr id="37" name="Freeform 18"/>
              <p:cNvSpPr>
                <a:spLocks noEditPoints="1"/>
              </p:cNvSpPr>
              <p:nvPr/>
            </p:nvSpPr>
            <p:spPr bwMode="auto">
              <a:xfrm>
                <a:off x="5803900" y="2852738"/>
                <a:ext cx="1300163" cy="1319212"/>
              </a:xfrm>
              <a:custGeom>
                <a:avLst/>
                <a:gdLst>
                  <a:gd name="T0" fmla="*/ 309 w 347"/>
                  <a:gd name="T1" fmla="*/ 176 h 352"/>
                  <a:gd name="T2" fmla="*/ 326 w 347"/>
                  <a:gd name="T3" fmla="*/ 150 h 352"/>
                  <a:gd name="T4" fmla="*/ 335 w 347"/>
                  <a:gd name="T5" fmla="*/ 103 h 352"/>
                  <a:gd name="T6" fmla="*/ 294 w 347"/>
                  <a:gd name="T7" fmla="*/ 113 h 352"/>
                  <a:gd name="T8" fmla="*/ 282 w 347"/>
                  <a:gd name="T9" fmla="*/ 65 h 352"/>
                  <a:gd name="T10" fmla="*/ 262 w 347"/>
                  <a:gd name="T11" fmla="*/ 22 h 352"/>
                  <a:gd name="T12" fmla="*/ 234 w 347"/>
                  <a:gd name="T13" fmla="*/ 54 h 352"/>
                  <a:gd name="T14" fmla="*/ 196 w 347"/>
                  <a:gd name="T15" fmla="*/ 23 h 352"/>
                  <a:gd name="T16" fmla="*/ 155 w 347"/>
                  <a:gd name="T17" fmla="*/ 0 h 352"/>
                  <a:gd name="T18" fmla="*/ 151 w 347"/>
                  <a:gd name="T19" fmla="*/ 42 h 352"/>
                  <a:gd name="T20" fmla="*/ 102 w 347"/>
                  <a:gd name="T21" fmla="*/ 39 h 352"/>
                  <a:gd name="T22" fmla="*/ 55 w 347"/>
                  <a:gd name="T23" fmla="*/ 44 h 352"/>
                  <a:gd name="T24" fmla="*/ 77 w 347"/>
                  <a:gd name="T25" fmla="*/ 81 h 352"/>
                  <a:gd name="T26" fmla="*/ 35 w 347"/>
                  <a:gd name="T27" fmla="*/ 107 h 352"/>
                  <a:gd name="T28" fmla="*/ 0 w 347"/>
                  <a:gd name="T29" fmla="*/ 139 h 352"/>
                  <a:gd name="T30" fmla="*/ 39 w 347"/>
                  <a:gd name="T31" fmla="*/ 156 h 352"/>
                  <a:gd name="T32" fmla="*/ 39 w 347"/>
                  <a:gd name="T33" fmla="*/ 195 h 352"/>
                  <a:gd name="T34" fmla="*/ 0 w 347"/>
                  <a:gd name="T35" fmla="*/ 212 h 352"/>
                  <a:gd name="T36" fmla="*/ 35 w 347"/>
                  <a:gd name="T37" fmla="*/ 244 h 352"/>
                  <a:gd name="T38" fmla="*/ 77 w 347"/>
                  <a:gd name="T39" fmla="*/ 271 h 352"/>
                  <a:gd name="T40" fmla="*/ 55 w 347"/>
                  <a:gd name="T41" fmla="*/ 307 h 352"/>
                  <a:gd name="T42" fmla="*/ 102 w 347"/>
                  <a:gd name="T43" fmla="*/ 313 h 352"/>
                  <a:gd name="T44" fmla="*/ 151 w 347"/>
                  <a:gd name="T45" fmla="*/ 309 h 352"/>
                  <a:gd name="T46" fmla="*/ 155 w 347"/>
                  <a:gd name="T47" fmla="*/ 352 h 352"/>
                  <a:gd name="T48" fmla="*/ 196 w 347"/>
                  <a:gd name="T49" fmla="*/ 329 h 352"/>
                  <a:gd name="T50" fmla="*/ 234 w 347"/>
                  <a:gd name="T51" fmla="*/ 297 h 352"/>
                  <a:gd name="T52" fmla="*/ 262 w 347"/>
                  <a:gd name="T53" fmla="*/ 329 h 352"/>
                  <a:gd name="T54" fmla="*/ 282 w 347"/>
                  <a:gd name="T55" fmla="*/ 286 h 352"/>
                  <a:gd name="T56" fmla="*/ 294 w 347"/>
                  <a:gd name="T57" fmla="*/ 239 h 352"/>
                  <a:gd name="T58" fmla="*/ 335 w 347"/>
                  <a:gd name="T59" fmla="*/ 248 h 352"/>
                  <a:gd name="T60" fmla="*/ 326 w 347"/>
                  <a:gd name="T61" fmla="*/ 201 h 352"/>
                  <a:gd name="T62" fmla="*/ 174 w 347"/>
                  <a:gd name="T63" fmla="*/ 201 h 352"/>
                  <a:gd name="T64" fmla="*/ 174 w 347"/>
                  <a:gd name="T65" fmla="*/ 150 h 352"/>
                  <a:gd name="T66" fmla="*/ 174 w 347"/>
                  <a:gd name="T67" fmla="*/ 20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7" h="352">
                    <a:moveTo>
                      <a:pt x="308" y="195"/>
                    </a:moveTo>
                    <a:cubicBezTo>
                      <a:pt x="309" y="189"/>
                      <a:pt x="309" y="182"/>
                      <a:pt x="309" y="176"/>
                    </a:cubicBezTo>
                    <a:cubicBezTo>
                      <a:pt x="309" y="169"/>
                      <a:pt x="309" y="162"/>
                      <a:pt x="308" y="156"/>
                    </a:cubicBezTo>
                    <a:cubicBezTo>
                      <a:pt x="326" y="150"/>
                      <a:pt x="326" y="150"/>
                      <a:pt x="326" y="150"/>
                    </a:cubicBezTo>
                    <a:cubicBezTo>
                      <a:pt x="347" y="139"/>
                      <a:pt x="347" y="139"/>
                      <a:pt x="347" y="139"/>
                    </a:cubicBezTo>
                    <a:cubicBezTo>
                      <a:pt x="335" y="103"/>
                      <a:pt x="335" y="103"/>
                      <a:pt x="335" y="103"/>
                    </a:cubicBezTo>
                    <a:cubicBezTo>
                      <a:pt x="312" y="107"/>
                      <a:pt x="312" y="107"/>
                      <a:pt x="312" y="107"/>
                    </a:cubicBezTo>
                    <a:cubicBezTo>
                      <a:pt x="294" y="113"/>
                      <a:pt x="294" y="113"/>
                      <a:pt x="294" y="113"/>
                    </a:cubicBezTo>
                    <a:cubicBezTo>
                      <a:pt x="288" y="101"/>
                      <a:pt x="280" y="90"/>
                      <a:pt x="271" y="81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92" y="44"/>
                      <a:pt x="292" y="44"/>
                      <a:pt x="292" y="44"/>
                    </a:cubicBezTo>
                    <a:cubicBezTo>
                      <a:pt x="262" y="22"/>
                      <a:pt x="262" y="22"/>
                      <a:pt x="262" y="22"/>
                    </a:cubicBezTo>
                    <a:cubicBezTo>
                      <a:pt x="245" y="39"/>
                      <a:pt x="245" y="39"/>
                      <a:pt x="245" y="39"/>
                    </a:cubicBezTo>
                    <a:cubicBezTo>
                      <a:pt x="234" y="54"/>
                      <a:pt x="234" y="54"/>
                      <a:pt x="234" y="54"/>
                    </a:cubicBezTo>
                    <a:cubicBezTo>
                      <a:pt x="222" y="48"/>
                      <a:pt x="210" y="44"/>
                      <a:pt x="196" y="42"/>
                    </a:cubicBezTo>
                    <a:cubicBezTo>
                      <a:pt x="196" y="23"/>
                      <a:pt x="196" y="23"/>
                      <a:pt x="196" y="23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1" y="23"/>
                      <a:pt x="151" y="23"/>
                      <a:pt x="151" y="23"/>
                    </a:cubicBezTo>
                    <a:cubicBezTo>
                      <a:pt x="151" y="42"/>
                      <a:pt x="151" y="42"/>
                      <a:pt x="151" y="42"/>
                    </a:cubicBezTo>
                    <a:cubicBezTo>
                      <a:pt x="138" y="44"/>
                      <a:pt x="125" y="48"/>
                      <a:pt x="113" y="54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67" y="90"/>
                      <a:pt x="60" y="101"/>
                      <a:pt x="53" y="113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12" y="103"/>
                      <a:pt x="12" y="103"/>
                      <a:pt x="12" y="103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39" y="156"/>
                      <a:pt x="39" y="156"/>
                      <a:pt x="39" y="156"/>
                    </a:cubicBezTo>
                    <a:cubicBezTo>
                      <a:pt x="38" y="162"/>
                      <a:pt x="38" y="169"/>
                      <a:pt x="38" y="176"/>
                    </a:cubicBezTo>
                    <a:cubicBezTo>
                      <a:pt x="38" y="182"/>
                      <a:pt x="38" y="189"/>
                      <a:pt x="39" y="195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12" y="248"/>
                      <a:pt x="12" y="248"/>
                      <a:pt x="12" y="248"/>
                    </a:cubicBezTo>
                    <a:cubicBezTo>
                      <a:pt x="35" y="244"/>
                      <a:pt x="35" y="244"/>
                      <a:pt x="35" y="244"/>
                    </a:cubicBezTo>
                    <a:cubicBezTo>
                      <a:pt x="53" y="239"/>
                      <a:pt x="53" y="239"/>
                      <a:pt x="53" y="239"/>
                    </a:cubicBezTo>
                    <a:cubicBezTo>
                      <a:pt x="60" y="250"/>
                      <a:pt x="67" y="261"/>
                      <a:pt x="77" y="271"/>
                    </a:cubicBezTo>
                    <a:cubicBezTo>
                      <a:pt x="65" y="286"/>
                      <a:pt x="65" y="286"/>
                      <a:pt x="65" y="286"/>
                    </a:cubicBezTo>
                    <a:cubicBezTo>
                      <a:pt x="55" y="307"/>
                      <a:pt x="55" y="307"/>
                      <a:pt x="55" y="307"/>
                    </a:cubicBezTo>
                    <a:cubicBezTo>
                      <a:pt x="85" y="329"/>
                      <a:pt x="85" y="329"/>
                      <a:pt x="85" y="329"/>
                    </a:cubicBezTo>
                    <a:cubicBezTo>
                      <a:pt x="102" y="313"/>
                      <a:pt x="102" y="313"/>
                      <a:pt x="102" y="313"/>
                    </a:cubicBezTo>
                    <a:cubicBezTo>
                      <a:pt x="113" y="297"/>
                      <a:pt x="113" y="297"/>
                      <a:pt x="113" y="297"/>
                    </a:cubicBezTo>
                    <a:cubicBezTo>
                      <a:pt x="125" y="303"/>
                      <a:pt x="138" y="307"/>
                      <a:pt x="151" y="309"/>
                    </a:cubicBezTo>
                    <a:cubicBezTo>
                      <a:pt x="151" y="329"/>
                      <a:pt x="151" y="329"/>
                      <a:pt x="151" y="329"/>
                    </a:cubicBezTo>
                    <a:cubicBezTo>
                      <a:pt x="155" y="352"/>
                      <a:pt x="155" y="352"/>
                      <a:pt x="155" y="352"/>
                    </a:cubicBezTo>
                    <a:cubicBezTo>
                      <a:pt x="192" y="352"/>
                      <a:pt x="192" y="352"/>
                      <a:pt x="192" y="352"/>
                    </a:cubicBezTo>
                    <a:cubicBezTo>
                      <a:pt x="196" y="329"/>
                      <a:pt x="196" y="329"/>
                      <a:pt x="196" y="329"/>
                    </a:cubicBezTo>
                    <a:cubicBezTo>
                      <a:pt x="196" y="309"/>
                      <a:pt x="196" y="309"/>
                      <a:pt x="196" y="309"/>
                    </a:cubicBezTo>
                    <a:cubicBezTo>
                      <a:pt x="210" y="307"/>
                      <a:pt x="222" y="303"/>
                      <a:pt x="234" y="297"/>
                    </a:cubicBezTo>
                    <a:cubicBezTo>
                      <a:pt x="245" y="313"/>
                      <a:pt x="245" y="313"/>
                      <a:pt x="245" y="313"/>
                    </a:cubicBezTo>
                    <a:cubicBezTo>
                      <a:pt x="262" y="329"/>
                      <a:pt x="262" y="329"/>
                      <a:pt x="262" y="329"/>
                    </a:cubicBezTo>
                    <a:cubicBezTo>
                      <a:pt x="292" y="307"/>
                      <a:pt x="292" y="307"/>
                      <a:pt x="292" y="307"/>
                    </a:cubicBezTo>
                    <a:cubicBezTo>
                      <a:pt x="282" y="286"/>
                      <a:pt x="282" y="286"/>
                      <a:pt x="282" y="286"/>
                    </a:cubicBezTo>
                    <a:cubicBezTo>
                      <a:pt x="271" y="271"/>
                      <a:pt x="271" y="271"/>
                      <a:pt x="271" y="271"/>
                    </a:cubicBezTo>
                    <a:cubicBezTo>
                      <a:pt x="280" y="261"/>
                      <a:pt x="288" y="250"/>
                      <a:pt x="294" y="239"/>
                    </a:cubicBezTo>
                    <a:cubicBezTo>
                      <a:pt x="312" y="244"/>
                      <a:pt x="312" y="244"/>
                      <a:pt x="312" y="244"/>
                    </a:cubicBezTo>
                    <a:cubicBezTo>
                      <a:pt x="335" y="248"/>
                      <a:pt x="335" y="248"/>
                      <a:pt x="335" y="248"/>
                    </a:cubicBezTo>
                    <a:cubicBezTo>
                      <a:pt x="347" y="212"/>
                      <a:pt x="347" y="212"/>
                      <a:pt x="347" y="212"/>
                    </a:cubicBezTo>
                    <a:cubicBezTo>
                      <a:pt x="326" y="201"/>
                      <a:pt x="326" y="201"/>
                      <a:pt x="326" y="201"/>
                    </a:cubicBezTo>
                    <a:lnTo>
                      <a:pt x="308" y="195"/>
                    </a:lnTo>
                    <a:close/>
                    <a:moveTo>
                      <a:pt x="174" y="201"/>
                    </a:moveTo>
                    <a:cubicBezTo>
                      <a:pt x="159" y="201"/>
                      <a:pt x="148" y="190"/>
                      <a:pt x="148" y="176"/>
                    </a:cubicBezTo>
                    <a:cubicBezTo>
                      <a:pt x="148" y="162"/>
                      <a:pt x="159" y="150"/>
                      <a:pt x="174" y="150"/>
                    </a:cubicBezTo>
                    <a:cubicBezTo>
                      <a:pt x="188" y="150"/>
                      <a:pt x="199" y="162"/>
                      <a:pt x="199" y="176"/>
                    </a:cubicBezTo>
                    <a:cubicBezTo>
                      <a:pt x="199" y="190"/>
                      <a:pt x="188" y="201"/>
                      <a:pt x="174" y="20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9"/>
              <p:cNvSpPr>
                <a:spLocks noEditPoints="1"/>
              </p:cNvSpPr>
              <p:nvPr/>
            </p:nvSpPr>
            <p:spPr bwMode="auto">
              <a:xfrm>
                <a:off x="6080125" y="3136900"/>
                <a:ext cx="747713" cy="746125"/>
              </a:xfrm>
              <a:custGeom>
                <a:avLst/>
                <a:gdLst>
                  <a:gd name="T0" fmla="*/ 100 w 199"/>
                  <a:gd name="T1" fmla="*/ 0 h 199"/>
                  <a:gd name="T2" fmla="*/ 0 w 199"/>
                  <a:gd name="T3" fmla="*/ 100 h 199"/>
                  <a:gd name="T4" fmla="*/ 100 w 199"/>
                  <a:gd name="T5" fmla="*/ 199 h 199"/>
                  <a:gd name="T6" fmla="*/ 199 w 199"/>
                  <a:gd name="T7" fmla="*/ 100 h 199"/>
                  <a:gd name="T8" fmla="*/ 100 w 199"/>
                  <a:gd name="T9" fmla="*/ 0 h 199"/>
                  <a:gd name="T10" fmla="*/ 100 w 199"/>
                  <a:gd name="T11" fmla="*/ 150 h 199"/>
                  <a:gd name="T12" fmla="*/ 49 w 199"/>
                  <a:gd name="T13" fmla="*/ 100 h 199"/>
                  <a:gd name="T14" fmla="*/ 100 w 199"/>
                  <a:gd name="T15" fmla="*/ 49 h 199"/>
                  <a:gd name="T16" fmla="*/ 150 w 199"/>
                  <a:gd name="T17" fmla="*/ 100 h 199"/>
                  <a:gd name="T18" fmla="*/ 100 w 199"/>
                  <a:gd name="T19" fmla="*/ 15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00" y="0"/>
                    </a:moveTo>
                    <a:cubicBezTo>
                      <a:pt x="45" y="0"/>
                      <a:pt x="0" y="45"/>
                      <a:pt x="0" y="100"/>
                    </a:cubicBezTo>
                    <a:cubicBezTo>
                      <a:pt x="0" y="155"/>
                      <a:pt x="45" y="199"/>
                      <a:pt x="100" y="199"/>
                    </a:cubicBezTo>
                    <a:cubicBezTo>
                      <a:pt x="155" y="199"/>
                      <a:pt x="199" y="155"/>
                      <a:pt x="199" y="100"/>
                    </a:cubicBezTo>
                    <a:cubicBezTo>
                      <a:pt x="199" y="45"/>
                      <a:pt x="155" y="0"/>
                      <a:pt x="100" y="0"/>
                    </a:cubicBezTo>
                    <a:close/>
                    <a:moveTo>
                      <a:pt x="100" y="150"/>
                    </a:moveTo>
                    <a:cubicBezTo>
                      <a:pt x="72" y="150"/>
                      <a:pt x="49" y="128"/>
                      <a:pt x="49" y="100"/>
                    </a:cubicBezTo>
                    <a:cubicBezTo>
                      <a:pt x="49" y="72"/>
                      <a:pt x="72" y="49"/>
                      <a:pt x="100" y="49"/>
                    </a:cubicBezTo>
                    <a:cubicBezTo>
                      <a:pt x="127" y="49"/>
                      <a:pt x="150" y="72"/>
                      <a:pt x="150" y="100"/>
                    </a:cubicBezTo>
                    <a:cubicBezTo>
                      <a:pt x="150" y="128"/>
                      <a:pt x="127" y="150"/>
                      <a:pt x="10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7473866" y="2931300"/>
              <a:ext cx="1868593" cy="1866715"/>
              <a:chOff x="5305425" y="2638425"/>
              <a:chExt cx="1579563" cy="1577975"/>
            </a:xfrm>
            <a:solidFill>
              <a:srgbClr val="E93E34">
                <a:alpha val="60000"/>
              </a:srgbClr>
            </a:solidFill>
          </p:grpSpPr>
          <p:sp>
            <p:nvSpPr>
              <p:cNvPr id="40" name="Freeform 6"/>
              <p:cNvSpPr>
                <a:spLocks noEditPoints="1"/>
              </p:cNvSpPr>
              <p:nvPr/>
            </p:nvSpPr>
            <p:spPr bwMode="auto">
              <a:xfrm>
                <a:off x="5305425" y="2638425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7"/>
              <p:cNvSpPr>
                <a:spLocks noEditPoints="1"/>
              </p:cNvSpPr>
              <p:nvPr/>
            </p:nvSpPr>
            <p:spPr bwMode="auto">
              <a:xfrm>
                <a:off x="5602288" y="2933700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431800" y="2760312"/>
              <a:ext cx="266700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（</a:t>
              </a:r>
              <a:r>
                <a:rPr lang="en-US" altLang="zh-CN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1</a:t>
              </a:r>
              <a:r>
                <a:rPr lang="zh-CN" altLang="en-US" sz="2200" b="1" dirty="0" smtClean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）怀匠心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112922" y="4694628"/>
              <a:ext cx="2981216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（</a:t>
              </a:r>
              <a:r>
                <a:rPr lang="en-US" altLang="zh-CN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3</a:t>
              </a:r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）守匠</a:t>
              </a:r>
              <a:r>
                <a:rPr lang="zh-CN" altLang="en-US" sz="2200" b="1" dirty="0" smtClean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情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188599" y="1890394"/>
              <a:ext cx="327289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（</a:t>
              </a:r>
              <a:r>
                <a:rPr lang="en-US" altLang="zh-CN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2</a:t>
              </a:r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）铸匠</a:t>
              </a:r>
              <a:r>
                <a:rPr lang="zh-CN" altLang="en-US" sz="2200" b="1" dirty="0" smtClean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魂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105900" y="3596677"/>
              <a:ext cx="248920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（</a:t>
              </a:r>
              <a:r>
                <a:rPr lang="en-US" altLang="zh-CN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4</a:t>
              </a:r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）践匠</a:t>
              </a:r>
              <a:r>
                <a:rPr lang="zh-CN" altLang="en-US" sz="2200" b="1" dirty="0" smtClean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行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</p:grp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619463" y="442833"/>
            <a:ext cx="9303145" cy="120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三、践行工匠精神</a:t>
            </a:r>
            <a:endParaRPr lang="en-US" altLang="zh-CN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en-US" altLang="zh-CN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D515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四个维度</a:t>
            </a:r>
            <a:endParaRPr lang="zh-CN" altLang="en-US" sz="2400" b="1" dirty="0">
              <a:solidFill>
                <a:srgbClr val="D515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1347" y="3748193"/>
            <a:ext cx="3262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精巧、精妙的心思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之心。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44595" y="2586133"/>
            <a:ext cx="40831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工匠之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魂是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德，是人的品德、品行、品格。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40545" y="5581385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怀持和坚守工匠情怀。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81045" y="4571275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真抓实做、大力践行</a:t>
            </a:r>
          </a:p>
        </p:txBody>
      </p:sp>
    </p:spTree>
    <p:extLst>
      <p:ext uri="{BB962C8B-B14F-4D97-AF65-F5344CB8AC3E}">
        <p14:creationId xmlns:p14="http://schemas.microsoft.com/office/powerpoint/2010/main" val="2807109740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EEDF96BB-640B-43A3-90E2-FC0AD1BC94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"/>
          <a:stretch/>
        </p:blipFill>
        <p:spPr>
          <a:xfrm>
            <a:off x="-1195" y="3803885"/>
            <a:ext cx="12193195" cy="2194942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499EE9E9-EFB1-4A3F-B526-23D790B66239}"/>
              </a:ext>
            </a:extLst>
          </p:cNvPr>
          <p:cNvSpPr/>
          <p:nvPr/>
        </p:nvSpPr>
        <p:spPr>
          <a:xfrm>
            <a:off x="-1195" y="3803885"/>
            <a:ext cx="12193195" cy="2194942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="" xmlns:a16="http://schemas.microsoft.com/office/drawing/2014/main" id="{C5DC8B2D-6C5C-449C-9779-A622AD342978}"/>
              </a:ext>
            </a:extLst>
          </p:cNvPr>
          <p:cNvSpPr/>
          <p:nvPr/>
        </p:nvSpPr>
        <p:spPr bwMode="auto">
          <a:xfrm rot="18900000">
            <a:off x="1917971" y="4067552"/>
            <a:ext cx="1474564" cy="1474564"/>
          </a:xfrm>
          <a:custGeom>
            <a:avLst/>
            <a:gdLst>
              <a:gd name="connsiteX0" fmla="*/ 1148908 w 1475140"/>
              <a:gd name="connsiteY0" fmla="*/ 326232 h 1475140"/>
              <a:gd name="connsiteX1" fmla="*/ 326231 w 1475140"/>
              <a:gd name="connsiteY1" fmla="*/ 326232 h 1475140"/>
              <a:gd name="connsiteX2" fmla="*/ 326231 w 1475140"/>
              <a:gd name="connsiteY2" fmla="*/ 1148909 h 1475140"/>
              <a:gd name="connsiteX3" fmla="*/ 1148908 w 1475140"/>
              <a:gd name="connsiteY3" fmla="*/ 1148909 h 1475140"/>
              <a:gd name="connsiteX4" fmla="*/ 1223451 w 1475140"/>
              <a:gd name="connsiteY4" fmla="*/ 1057653 h 1475140"/>
              <a:gd name="connsiteX5" fmla="*/ 1266240 w 1475140"/>
              <a:gd name="connsiteY5" fmla="*/ 976341 h 1475140"/>
              <a:gd name="connsiteX6" fmla="*/ 427619 w 1475140"/>
              <a:gd name="connsiteY6" fmla="*/ 976341 h 1475140"/>
              <a:gd name="connsiteX7" fmla="*/ 427619 w 1475140"/>
              <a:gd name="connsiteY7" fmla="*/ 329993 h 1475140"/>
              <a:gd name="connsiteX8" fmla="*/ 586659 w 1475140"/>
              <a:gd name="connsiteY8" fmla="*/ 329993 h 1475140"/>
              <a:gd name="connsiteX9" fmla="*/ 586659 w 1475140"/>
              <a:gd name="connsiteY9" fmla="*/ 817307 h 1475140"/>
              <a:gd name="connsiteX10" fmla="*/ 1311648 w 1475140"/>
              <a:gd name="connsiteY10" fmla="*/ 817307 h 1475140"/>
              <a:gd name="connsiteX11" fmla="*/ 1319291 w 1475140"/>
              <a:gd name="connsiteY11" fmla="*/ 737570 h 1475140"/>
              <a:gd name="connsiteX12" fmla="*/ 1148908 w 1475140"/>
              <a:gd name="connsiteY12" fmla="*/ 326232 h 1475140"/>
              <a:gd name="connsiteX13" fmla="*/ 1259110 w 1475140"/>
              <a:gd name="connsiteY13" fmla="*/ 216030 h 1475140"/>
              <a:gd name="connsiteX14" fmla="*/ 1259110 w 1475140"/>
              <a:gd name="connsiteY14" fmla="*/ 1259111 h 1475140"/>
              <a:gd name="connsiteX15" fmla="*/ 216029 w 1475140"/>
              <a:gd name="connsiteY15" fmla="*/ 1259111 h 1475140"/>
              <a:gd name="connsiteX16" fmla="*/ 216029 w 1475140"/>
              <a:gd name="connsiteY16" fmla="*/ 216030 h 1475140"/>
              <a:gd name="connsiteX17" fmla="*/ 1259110 w 1475140"/>
              <a:gd name="connsiteY17" fmla="*/ 216030 h 1475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75140" h="1475140">
                <a:moveTo>
                  <a:pt x="1148908" y="326232"/>
                </a:moveTo>
                <a:cubicBezTo>
                  <a:pt x="921732" y="99055"/>
                  <a:pt x="553407" y="99055"/>
                  <a:pt x="326231" y="326232"/>
                </a:cubicBezTo>
                <a:cubicBezTo>
                  <a:pt x="99054" y="553408"/>
                  <a:pt x="99054" y="921733"/>
                  <a:pt x="326231" y="1148909"/>
                </a:cubicBezTo>
                <a:cubicBezTo>
                  <a:pt x="553407" y="1376086"/>
                  <a:pt x="921732" y="1376086"/>
                  <a:pt x="1148908" y="1148909"/>
                </a:cubicBezTo>
                <a:cubicBezTo>
                  <a:pt x="1177306" y="1120512"/>
                  <a:pt x="1202153" y="1089910"/>
                  <a:pt x="1223451" y="1057653"/>
                </a:cubicBezTo>
                <a:lnTo>
                  <a:pt x="1266240" y="976341"/>
                </a:lnTo>
                <a:lnTo>
                  <a:pt x="427619" y="976341"/>
                </a:lnTo>
                <a:lnTo>
                  <a:pt x="427619" y="329993"/>
                </a:lnTo>
                <a:lnTo>
                  <a:pt x="586659" y="329993"/>
                </a:lnTo>
                <a:lnTo>
                  <a:pt x="586659" y="817307"/>
                </a:lnTo>
                <a:lnTo>
                  <a:pt x="1311648" y="817307"/>
                </a:lnTo>
                <a:lnTo>
                  <a:pt x="1319291" y="737570"/>
                </a:lnTo>
                <a:cubicBezTo>
                  <a:pt x="1319291" y="588695"/>
                  <a:pt x="1262497" y="439820"/>
                  <a:pt x="1148908" y="326232"/>
                </a:cubicBezTo>
                <a:close/>
                <a:moveTo>
                  <a:pt x="1259110" y="216030"/>
                </a:moveTo>
                <a:cubicBezTo>
                  <a:pt x="1547150" y="504069"/>
                  <a:pt x="1547150" y="971072"/>
                  <a:pt x="1259110" y="1259111"/>
                </a:cubicBezTo>
                <a:cubicBezTo>
                  <a:pt x="971071" y="1547150"/>
                  <a:pt x="504068" y="1547150"/>
                  <a:pt x="216029" y="1259111"/>
                </a:cubicBezTo>
                <a:cubicBezTo>
                  <a:pt x="-72010" y="971072"/>
                  <a:pt x="-72010" y="504069"/>
                  <a:pt x="216029" y="216030"/>
                </a:cubicBezTo>
                <a:cubicBezTo>
                  <a:pt x="504068" y="-72010"/>
                  <a:pt x="971071" y="-72010"/>
                  <a:pt x="1259110" y="216030"/>
                </a:cubicBezTo>
                <a:close/>
              </a:path>
            </a:pathLst>
          </a:cu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EB0AEECB-B911-492F-84A1-00BD741BB9DC}"/>
              </a:ext>
            </a:extLst>
          </p:cNvPr>
          <p:cNvSpPr/>
          <p:nvPr/>
        </p:nvSpPr>
        <p:spPr bwMode="auto">
          <a:xfrm>
            <a:off x="342911" y="261523"/>
            <a:ext cx="678435" cy="4570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TextBox 10">
            <a:extLst>
              <a:ext uri="{FF2B5EF4-FFF2-40B4-BE49-F238E27FC236}">
                <a16:creationId xmlns="" xmlns:a16="http://schemas.microsoft.com/office/drawing/2014/main" id="{7FB48DE8-9CDF-47FC-A31F-7090A5C9EEA9}"/>
              </a:ext>
            </a:extLst>
          </p:cNvPr>
          <p:cNvSpPr txBox="1"/>
          <p:nvPr/>
        </p:nvSpPr>
        <p:spPr>
          <a:xfrm>
            <a:off x="252064" y="310602"/>
            <a:ext cx="5562096" cy="52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/>
            <a:r>
              <a:rPr lang="zh-CN" altLang="en-US" sz="2799" b="1" dirty="0">
                <a:solidFill>
                  <a:srgbClr val="F8931D"/>
                </a:solidFill>
                <a:latin typeface="等线" panose="020F0502020204030204"/>
                <a:ea typeface="+mn-ea"/>
                <a:cs typeface="+mn-ea"/>
                <a:sym typeface="+mn-lt"/>
              </a:rPr>
              <a:t>个人</a:t>
            </a:r>
            <a:r>
              <a:rPr lang="zh-CN" altLang="en-US" sz="2799" b="1" dirty="0">
                <a:solidFill>
                  <a:prstClr val="black"/>
                </a:solidFill>
                <a:latin typeface="等线" panose="020F0502020204030204"/>
                <a:ea typeface="+mn-ea"/>
                <a:cs typeface="+mn-ea"/>
                <a:sym typeface="+mn-lt"/>
              </a:rPr>
              <a:t>如何培养工匠精神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41CDC66C-AE2F-4BD7-813C-E8F8CB5B4843}"/>
              </a:ext>
            </a:extLst>
          </p:cNvPr>
          <p:cNvSpPr/>
          <p:nvPr/>
        </p:nvSpPr>
        <p:spPr>
          <a:xfrm>
            <a:off x="487649" y="1362439"/>
            <a:ext cx="10653023" cy="384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13834" algn="ctr" defTabSz="914400">
              <a:lnSpc>
                <a:spcPts val="2399"/>
              </a:lnSpc>
              <a:spcAft>
                <a:spcPts val="750"/>
              </a:spcAft>
            </a:pPr>
            <a:r>
              <a:rPr lang="zh-CN" altLang="en-US" sz="1999" b="1" kern="0" dirty="0">
                <a:solidFill>
                  <a:srgbClr val="F8931D"/>
                </a:solidFill>
                <a:cs typeface="+mn-ea"/>
                <a:sym typeface="+mn-lt"/>
              </a:rPr>
              <a:t>工匠精神落在个人层面，就是一种认真精神、敬业精神。其核心是：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06FD37A2-AE4E-4B59-A009-1811508CCAF1}"/>
              </a:ext>
            </a:extLst>
          </p:cNvPr>
          <p:cNvSpPr txBox="1"/>
          <p:nvPr/>
        </p:nvSpPr>
        <p:spPr>
          <a:xfrm>
            <a:off x="2036155" y="4258954"/>
            <a:ext cx="1299300" cy="10767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marR="0">
              <a:spcBef>
                <a:spcPts val="0"/>
              </a:spcBef>
              <a:spcAft>
                <a:spcPts val="0"/>
              </a:spcAft>
              <a:defRPr sz="2800" b="1" kern="100"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algn="ctr" defTabSz="914400">
              <a:defRPr/>
            </a:pPr>
            <a:r>
              <a:rPr lang="zh-CN" altLang="en-US" sz="3199">
                <a:solidFill>
                  <a:srgbClr val="FFFF00"/>
                </a:solidFill>
                <a:latin typeface="等线" panose="020F0502020204030204"/>
                <a:ea typeface="+mn-ea"/>
                <a:cs typeface="+mn-ea"/>
                <a:sym typeface="+mn-lt"/>
              </a:rPr>
              <a:t>爱岗敬业</a:t>
            </a:r>
          </a:p>
        </p:txBody>
      </p:sp>
      <p:sp>
        <p:nvSpPr>
          <p:cNvPr id="44" name="禁止符 43">
            <a:extLst>
              <a:ext uri="{FF2B5EF4-FFF2-40B4-BE49-F238E27FC236}">
                <a16:creationId xmlns="" xmlns:a16="http://schemas.microsoft.com/office/drawing/2014/main" id="{6698E669-31AE-4732-86CB-A7F0AEE6C7A0}"/>
              </a:ext>
            </a:extLst>
          </p:cNvPr>
          <p:cNvSpPr/>
          <p:nvPr/>
        </p:nvSpPr>
        <p:spPr bwMode="auto">
          <a:xfrm>
            <a:off x="8841658" y="4057616"/>
            <a:ext cx="1494438" cy="1494438"/>
          </a:xfrm>
          <a:prstGeom prst="noSmoking">
            <a:avLst>
              <a:gd name="adj" fmla="val 10936"/>
            </a:avLst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algn="ctr" defTabSz="91403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99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F56EABE3-88C1-4282-8746-1FAD75592F15}"/>
              </a:ext>
            </a:extLst>
          </p:cNvPr>
          <p:cNvSpPr txBox="1"/>
          <p:nvPr/>
        </p:nvSpPr>
        <p:spPr>
          <a:xfrm>
            <a:off x="8692143" y="4512562"/>
            <a:ext cx="1793467" cy="58454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marR="0">
              <a:spcBef>
                <a:spcPts val="0"/>
              </a:spcBef>
              <a:spcAft>
                <a:spcPts val="0"/>
              </a:spcAft>
              <a:defRPr sz="2800" b="1" kern="100"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algn="ctr" defTabSz="914400">
              <a:defRPr/>
            </a:pPr>
            <a:r>
              <a:rPr lang="zh-CN" altLang="en-US" sz="3199">
                <a:solidFill>
                  <a:srgbClr val="FFFFFF"/>
                </a:solidFill>
                <a:latin typeface="等线" panose="020F0502020204030204"/>
                <a:ea typeface="+mn-ea"/>
                <a:cs typeface="+mn-ea"/>
                <a:sym typeface="+mn-lt"/>
              </a:rPr>
              <a:t>差不多</a:t>
            </a:r>
          </a:p>
        </p:txBody>
      </p:sp>
      <p:sp>
        <p:nvSpPr>
          <p:cNvPr id="62" name="任意多边形: 形状 61">
            <a:extLst>
              <a:ext uri="{FF2B5EF4-FFF2-40B4-BE49-F238E27FC236}">
                <a16:creationId xmlns="" xmlns:a16="http://schemas.microsoft.com/office/drawing/2014/main" id="{E7A40D74-5685-45C1-ACB2-AFADA2BE26B7}"/>
              </a:ext>
            </a:extLst>
          </p:cNvPr>
          <p:cNvSpPr/>
          <p:nvPr/>
        </p:nvSpPr>
        <p:spPr bwMode="auto">
          <a:xfrm rot="18900000">
            <a:off x="5574142" y="4067552"/>
            <a:ext cx="1474564" cy="1474564"/>
          </a:xfrm>
          <a:custGeom>
            <a:avLst/>
            <a:gdLst>
              <a:gd name="connsiteX0" fmla="*/ 1148908 w 1475140"/>
              <a:gd name="connsiteY0" fmla="*/ 326232 h 1475140"/>
              <a:gd name="connsiteX1" fmla="*/ 326231 w 1475140"/>
              <a:gd name="connsiteY1" fmla="*/ 326232 h 1475140"/>
              <a:gd name="connsiteX2" fmla="*/ 326231 w 1475140"/>
              <a:gd name="connsiteY2" fmla="*/ 1148909 h 1475140"/>
              <a:gd name="connsiteX3" fmla="*/ 1148908 w 1475140"/>
              <a:gd name="connsiteY3" fmla="*/ 1148909 h 1475140"/>
              <a:gd name="connsiteX4" fmla="*/ 1223451 w 1475140"/>
              <a:gd name="connsiteY4" fmla="*/ 1057653 h 1475140"/>
              <a:gd name="connsiteX5" fmla="*/ 1266240 w 1475140"/>
              <a:gd name="connsiteY5" fmla="*/ 976341 h 1475140"/>
              <a:gd name="connsiteX6" fmla="*/ 427619 w 1475140"/>
              <a:gd name="connsiteY6" fmla="*/ 976341 h 1475140"/>
              <a:gd name="connsiteX7" fmla="*/ 427619 w 1475140"/>
              <a:gd name="connsiteY7" fmla="*/ 329993 h 1475140"/>
              <a:gd name="connsiteX8" fmla="*/ 586659 w 1475140"/>
              <a:gd name="connsiteY8" fmla="*/ 329993 h 1475140"/>
              <a:gd name="connsiteX9" fmla="*/ 586659 w 1475140"/>
              <a:gd name="connsiteY9" fmla="*/ 817307 h 1475140"/>
              <a:gd name="connsiteX10" fmla="*/ 1311648 w 1475140"/>
              <a:gd name="connsiteY10" fmla="*/ 817307 h 1475140"/>
              <a:gd name="connsiteX11" fmla="*/ 1319291 w 1475140"/>
              <a:gd name="connsiteY11" fmla="*/ 737570 h 1475140"/>
              <a:gd name="connsiteX12" fmla="*/ 1148908 w 1475140"/>
              <a:gd name="connsiteY12" fmla="*/ 326232 h 1475140"/>
              <a:gd name="connsiteX13" fmla="*/ 1259110 w 1475140"/>
              <a:gd name="connsiteY13" fmla="*/ 216030 h 1475140"/>
              <a:gd name="connsiteX14" fmla="*/ 1259110 w 1475140"/>
              <a:gd name="connsiteY14" fmla="*/ 1259111 h 1475140"/>
              <a:gd name="connsiteX15" fmla="*/ 216029 w 1475140"/>
              <a:gd name="connsiteY15" fmla="*/ 1259111 h 1475140"/>
              <a:gd name="connsiteX16" fmla="*/ 216029 w 1475140"/>
              <a:gd name="connsiteY16" fmla="*/ 216030 h 1475140"/>
              <a:gd name="connsiteX17" fmla="*/ 1259110 w 1475140"/>
              <a:gd name="connsiteY17" fmla="*/ 216030 h 1475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75140" h="1475140">
                <a:moveTo>
                  <a:pt x="1148908" y="326232"/>
                </a:moveTo>
                <a:cubicBezTo>
                  <a:pt x="921732" y="99055"/>
                  <a:pt x="553407" y="99055"/>
                  <a:pt x="326231" y="326232"/>
                </a:cubicBezTo>
                <a:cubicBezTo>
                  <a:pt x="99054" y="553408"/>
                  <a:pt x="99054" y="921733"/>
                  <a:pt x="326231" y="1148909"/>
                </a:cubicBezTo>
                <a:cubicBezTo>
                  <a:pt x="553407" y="1376086"/>
                  <a:pt x="921732" y="1376086"/>
                  <a:pt x="1148908" y="1148909"/>
                </a:cubicBezTo>
                <a:cubicBezTo>
                  <a:pt x="1177306" y="1120512"/>
                  <a:pt x="1202153" y="1089910"/>
                  <a:pt x="1223451" y="1057653"/>
                </a:cubicBezTo>
                <a:lnTo>
                  <a:pt x="1266240" y="976341"/>
                </a:lnTo>
                <a:lnTo>
                  <a:pt x="427619" y="976341"/>
                </a:lnTo>
                <a:lnTo>
                  <a:pt x="427619" y="329993"/>
                </a:lnTo>
                <a:lnTo>
                  <a:pt x="586659" y="329993"/>
                </a:lnTo>
                <a:lnTo>
                  <a:pt x="586659" y="817307"/>
                </a:lnTo>
                <a:lnTo>
                  <a:pt x="1311648" y="817307"/>
                </a:lnTo>
                <a:lnTo>
                  <a:pt x="1319291" y="737570"/>
                </a:lnTo>
                <a:cubicBezTo>
                  <a:pt x="1319291" y="588695"/>
                  <a:pt x="1262497" y="439820"/>
                  <a:pt x="1148908" y="326232"/>
                </a:cubicBezTo>
                <a:close/>
                <a:moveTo>
                  <a:pt x="1259110" y="216030"/>
                </a:moveTo>
                <a:cubicBezTo>
                  <a:pt x="1547150" y="504069"/>
                  <a:pt x="1547150" y="971072"/>
                  <a:pt x="1259110" y="1259111"/>
                </a:cubicBezTo>
                <a:cubicBezTo>
                  <a:pt x="971071" y="1547150"/>
                  <a:pt x="504068" y="1547150"/>
                  <a:pt x="216029" y="1259111"/>
                </a:cubicBezTo>
                <a:cubicBezTo>
                  <a:pt x="-72010" y="971072"/>
                  <a:pt x="-72010" y="504069"/>
                  <a:pt x="216029" y="216030"/>
                </a:cubicBezTo>
                <a:cubicBezTo>
                  <a:pt x="504068" y="-72010"/>
                  <a:pt x="971071" y="-72010"/>
                  <a:pt x="1259110" y="216030"/>
                </a:cubicBezTo>
                <a:close/>
              </a:path>
            </a:pathLst>
          </a:cu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FE10A5F7-FEA9-43E1-8E18-9C34F395475E}"/>
              </a:ext>
            </a:extLst>
          </p:cNvPr>
          <p:cNvSpPr txBox="1"/>
          <p:nvPr/>
        </p:nvSpPr>
        <p:spPr>
          <a:xfrm>
            <a:off x="5610473" y="4255216"/>
            <a:ext cx="1381154" cy="10767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marR="0">
              <a:spcBef>
                <a:spcPts val="0"/>
              </a:spcBef>
              <a:spcAft>
                <a:spcPts val="0"/>
              </a:spcAft>
              <a:defRPr sz="2800" b="1" kern="100"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algn="ctr" defTabSz="914400">
              <a:defRPr/>
            </a:pPr>
            <a:r>
              <a:rPr lang="zh-CN" altLang="en-US" sz="3199">
                <a:solidFill>
                  <a:srgbClr val="FFFF00"/>
                </a:solidFill>
                <a:latin typeface="等线" panose="020F0502020204030204"/>
                <a:ea typeface="+mn-ea"/>
                <a:cs typeface="+mn-ea"/>
                <a:sym typeface="+mn-lt"/>
              </a:rPr>
              <a:t>精益求精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615B4B2-02FA-44E6-AB88-8AE410330D41}"/>
              </a:ext>
            </a:extLst>
          </p:cNvPr>
          <p:cNvSpPr/>
          <p:nvPr/>
        </p:nvSpPr>
        <p:spPr>
          <a:xfrm>
            <a:off x="1311658" y="2094400"/>
            <a:ext cx="3018019" cy="1531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ct val="130000"/>
              </a:lnSpc>
            </a:pPr>
            <a:r>
              <a:rPr lang="zh-CN" altLang="en-US" sz="1799" kern="0">
                <a:solidFill>
                  <a:srgbClr val="393939"/>
                </a:solidFill>
                <a:cs typeface="+mn-ea"/>
                <a:sym typeface="+mn-lt"/>
              </a:rPr>
              <a:t>不仅仅把工作当作赚钱养家糊口的工具，而是树立起对职业敬畏、对工作执着、对产品负责的态度</a:t>
            </a:r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9C31D68B-84E2-45F9-B417-A0F3A2F602BB}"/>
              </a:ext>
            </a:extLst>
          </p:cNvPr>
          <p:cNvSpPr/>
          <p:nvPr/>
        </p:nvSpPr>
        <p:spPr>
          <a:xfrm>
            <a:off x="4891661" y="2094399"/>
            <a:ext cx="3010000" cy="1531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ct val="130000"/>
              </a:lnSpc>
            </a:pPr>
            <a:r>
              <a:rPr lang="zh-CN" altLang="en-US" sz="1799" kern="0">
                <a:solidFill>
                  <a:srgbClr val="393939"/>
                </a:solidFill>
                <a:cs typeface="+mn-ea"/>
                <a:sym typeface="+mn-lt"/>
              </a:rPr>
              <a:t>极度注重细节，不断追求完美和极致，将一丝不苟、精益求精融入每一个环节，做出打动人心的一流产品。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97389B73-321C-4B7E-94BC-218984784D2F}"/>
              </a:ext>
            </a:extLst>
          </p:cNvPr>
          <p:cNvSpPr/>
          <p:nvPr/>
        </p:nvSpPr>
        <p:spPr>
          <a:xfrm>
            <a:off x="8275223" y="2094399"/>
            <a:ext cx="2945857" cy="117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ct val="130000"/>
              </a:lnSpc>
            </a:pPr>
            <a:r>
              <a:rPr lang="zh-CN" altLang="en-US" sz="1799" kern="0">
                <a:solidFill>
                  <a:srgbClr val="393939"/>
                </a:solidFill>
                <a:cs typeface="+mn-ea"/>
                <a:sym typeface="+mn-lt"/>
              </a:rPr>
              <a:t>拒绝“差不多精神”</a:t>
            </a:r>
            <a:r>
              <a:rPr lang="en-US" altLang="zh-CN" sz="1799" kern="0">
                <a:solidFill>
                  <a:srgbClr val="393939"/>
                </a:solidFill>
                <a:cs typeface="+mn-ea"/>
                <a:sym typeface="+mn-lt"/>
              </a:rPr>
              <a:t>——</a:t>
            </a:r>
            <a:r>
              <a:rPr lang="zh-CN" altLang="en-US" sz="1799" kern="0">
                <a:solidFill>
                  <a:srgbClr val="393939"/>
                </a:solidFill>
                <a:cs typeface="+mn-ea"/>
                <a:sym typeface="+mn-lt"/>
              </a:rPr>
              <a:t>满足于</a:t>
            </a:r>
            <a:r>
              <a:rPr lang="en-US" altLang="zh-CN" sz="1799" kern="0">
                <a:solidFill>
                  <a:srgbClr val="393939"/>
                </a:solidFill>
                <a:cs typeface="+mn-ea"/>
                <a:sym typeface="+mn-lt"/>
              </a:rPr>
              <a:t>90%</a:t>
            </a:r>
            <a:r>
              <a:rPr lang="zh-CN" altLang="en-US" sz="1799" kern="0">
                <a:solidFill>
                  <a:srgbClr val="393939"/>
                </a:solidFill>
                <a:cs typeface="+mn-ea"/>
                <a:sym typeface="+mn-lt"/>
              </a:rPr>
              <a:t>，差不多就行了，而不追求</a:t>
            </a:r>
            <a:r>
              <a:rPr lang="en-US" altLang="zh-CN" sz="1799" kern="0">
                <a:solidFill>
                  <a:srgbClr val="393939"/>
                </a:solidFill>
                <a:cs typeface="+mn-ea"/>
                <a:sym typeface="+mn-lt"/>
              </a:rPr>
              <a:t>100%</a:t>
            </a:r>
            <a:r>
              <a:rPr lang="zh-CN" altLang="en-US" sz="1799" kern="0">
                <a:solidFill>
                  <a:srgbClr val="393939"/>
                </a:solidFill>
                <a:cs typeface="+mn-ea"/>
                <a:sym typeface="+mn-lt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66801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6861">
        <p14:prism isInverted="1"/>
      </p:transition>
    </mc:Choice>
    <mc:Fallback xmlns:a14="http://schemas.microsoft.com/office/drawing/2010/main" xmlns:a16="http://schemas.microsoft.com/office/drawing/2014/main" xmlns="">
      <p:transition spd="slow" advTm="686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EB0AEECB-B911-492F-84A1-00BD741BB9DC}"/>
              </a:ext>
            </a:extLst>
          </p:cNvPr>
          <p:cNvSpPr/>
          <p:nvPr/>
        </p:nvSpPr>
        <p:spPr bwMode="auto">
          <a:xfrm>
            <a:off x="342911" y="261523"/>
            <a:ext cx="678435" cy="4570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TextBox 10">
            <a:extLst>
              <a:ext uri="{FF2B5EF4-FFF2-40B4-BE49-F238E27FC236}">
                <a16:creationId xmlns="" xmlns:a16="http://schemas.microsoft.com/office/drawing/2014/main" id="{7FB48DE8-9CDF-47FC-A31F-7090A5C9EEA9}"/>
              </a:ext>
            </a:extLst>
          </p:cNvPr>
          <p:cNvSpPr txBox="1"/>
          <p:nvPr/>
        </p:nvSpPr>
        <p:spPr>
          <a:xfrm>
            <a:off x="785524" y="829427"/>
            <a:ext cx="5562096" cy="52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/>
            <a:r>
              <a:rPr lang="zh-CN" altLang="en-US" sz="2799" b="1" dirty="0">
                <a:solidFill>
                  <a:srgbClr val="F8931D"/>
                </a:solidFill>
                <a:latin typeface="等线" panose="020F0502020204030204"/>
                <a:ea typeface="+mn-ea"/>
                <a:cs typeface="+mn-ea"/>
                <a:sym typeface="+mn-lt"/>
              </a:rPr>
              <a:t>个人</a:t>
            </a:r>
            <a:r>
              <a:rPr lang="zh-CN" altLang="en-US" sz="2799" b="1" dirty="0" smtClean="0">
                <a:solidFill>
                  <a:prstClr val="black"/>
                </a:solidFill>
                <a:latin typeface="等线" panose="020F0502020204030204"/>
                <a:ea typeface="+mn-ea"/>
                <a:cs typeface="+mn-ea"/>
                <a:sym typeface="+mn-lt"/>
              </a:rPr>
              <a:t>如何践行工匠精神</a:t>
            </a:r>
            <a:endParaRPr lang="zh-CN" altLang="en-US" sz="2799" b="1" dirty="0">
              <a:solidFill>
                <a:prstClr val="black"/>
              </a:solidFill>
              <a:latin typeface="等线" panose="020F0502020204030204"/>
              <a:ea typeface="+mn-ea"/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B7799DD7-A9EA-496D-85AE-F027FB41510F}"/>
              </a:ext>
            </a:extLst>
          </p:cNvPr>
          <p:cNvSpPr/>
          <p:nvPr/>
        </p:nvSpPr>
        <p:spPr bwMode="auto">
          <a:xfrm>
            <a:off x="580888" y="1899004"/>
            <a:ext cx="409273" cy="409273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/>
            <a:r>
              <a:rPr lang="en-US" altLang="zh-CN" sz="1999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1999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5B5DCE0-33E9-46D5-9D93-C1B477A078C7}"/>
              </a:ext>
            </a:extLst>
          </p:cNvPr>
          <p:cNvSpPr/>
          <p:nvPr/>
        </p:nvSpPr>
        <p:spPr>
          <a:xfrm>
            <a:off x="1049009" y="1908323"/>
            <a:ext cx="3261158" cy="3999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ts val="600"/>
              </a:spcBef>
            </a:pPr>
            <a:r>
              <a:rPr lang="zh-CN" altLang="en-US" sz="1999">
                <a:solidFill>
                  <a:prstClr val="black"/>
                </a:solidFill>
                <a:cs typeface="+mn-ea"/>
                <a:sym typeface="+mn-lt"/>
              </a:rPr>
              <a:t>少一些浮躁，多一些纯粹；</a:t>
            </a:r>
            <a:endParaRPr lang="zh-CN" altLang="en-US" sz="1999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6" name="椭圆 165">
            <a:extLst>
              <a:ext uri="{FF2B5EF4-FFF2-40B4-BE49-F238E27FC236}">
                <a16:creationId xmlns="" xmlns:a16="http://schemas.microsoft.com/office/drawing/2014/main" id="{532FB6A3-1FCE-427D-9CD5-174AD0E8A23A}"/>
              </a:ext>
            </a:extLst>
          </p:cNvPr>
          <p:cNvSpPr/>
          <p:nvPr/>
        </p:nvSpPr>
        <p:spPr bwMode="auto">
          <a:xfrm>
            <a:off x="580888" y="2473914"/>
            <a:ext cx="409273" cy="409273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/>
            <a:r>
              <a:rPr lang="en-US" altLang="zh-CN" sz="1999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lang="zh-CN" altLang="en-US" sz="1999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7" name="矩形 166">
            <a:extLst>
              <a:ext uri="{FF2B5EF4-FFF2-40B4-BE49-F238E27FC236}">
                <a16:creationId xmlns="" xmlns:a16="http://schemas.microsoft.com/office/drawing/2014/main" id="{F876DD63-6AB6-44B2-9C76-CD45DC8B6B20}"/>
              </a:ext>
            </a:extLst>
          </p:cNvPr>
          <p:cNvSpPr/>
          <p:nvPr/>
        </p:nvSpPr>
        <p:spPr>
          <a:xfrm>
            <a:off x="1049009" y="2483232"/>
            <a:ext cx="4286679" cy="3999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ts val="600"/>
              </a:spcBef>
            </a:pPr>
            <a:r>
              <a:rPr lang="zh-CN" altLang="en-US" sz="1999">
                <a:solidFill>
                  <a:prstClr val="black"/>
                </a:solidFill>
                <a:cs typeface="+mn-ea"/>
                <a:sym typeface="+mn-lt"/>
              </a:rPr>
              <a:t>少一些投机取巧，多一些脚踏实地；</a:t>
            </a:r>
          </a:p>
        </p:txBody>
      </p:sp>
      <p:sp>
        <p:nvSpPr>
          <p:cNvPr id="172" name="椭圆 171">
            <a:extLst>
              <a:ext uri="{FF2B5EF4-FFF2-40B4-BE49-F238E27FC236}">
                <a16:creationId xmlns="" xmlns:a16="http://schemas.microsoft.com/office/drawing/2014/main" id="{17F39D88-78DE-44ED-A3AA-2B49E1523819}"/>
              </a:ext>
            </a:extLst>
          </p:cNvPr>
          <p:cNvSpPr/>
          <p:nvPr/>
        </p:nvSpPr>
        <p:spPr bwMode="auto">
          <a:xfrm>
            <a:off x="580888" y="3058610"/>
            <a:ext cx="409273" cy="409273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/>
            <a:r>
              <a:rPr lang="en-US" altLang="zh-CN" sz="1999">
                <a:solidFill>
                  <a:prstClr val="white"/>
                </a:solidFill>
                <a:cs typeface="+mn-ea"/>
                <a:sym typeface="+mn-lt"/>
              </a:rPr>
              <a:t>3</a:t>
            </a:r>
            <a:endParaRPr lang="zh-CN" altLang="en-US" sz="1999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3" name="矩形 172">
            <a:extLst>
              <a:ext uri="{FF2B5EF4-FFF2-40B4-BE49-F238E27FC236}">
                <a16:creationId xmlns="" xmlns:a16="http://schemas.microsoft.com/office/drawing/2014/main" id="{9A1B8C18-6168-48BE-8037-D045028232ED}"/>
              </a:ext>
            </a:extLst>
          </p:cNvPr>
          <p:cNvSpPr/>
          <p:nvPr/>
        </p:nvSpPr>
        <p:spPr>
          <a:xfrm>
            <a:off x="1049009" y="3067929"/>
            <a:ext cx="4286679" cy="3999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ts val="600"/>
              </a:spcBef>
            </a:pPr>
            <a:r>
              <a:rPr lang="zh-CN" altLang="en-US" sz="1999">
                <a:solidFill>
                  <a:prstClr val="black"/>
                </a:solidFill>
                <a:cs typeface="+mn-ea"/>
                <a:sym typeface="+mn-lt"/>
              </a:rPr>
              <a:t>少一些急功近利，多一些专注持久；</a:t>
            </a:r>
          </a:p>
        </p:txBody>
      </p:sp>
      <p:sp>
        <p:nvSpPr>
          <p:cNvPr id="174" name="椭圆 173">
            <a:extLst>
              <a:ext uri="{FF2B5EF4-FFF2-40B4-BE49-F238E27FC236}">
                <a16:creationId xmlns="" xmlns:a16="http://schemas.microsoft.com/office/drawing/2014/main" id="{DA1E3997-A8C0-4E09-939F-6FA130399DF7}"/>
              </a:ext>
            </a:extLst>
          </p:cNvPr>
          <p:cNvSpPr/>
          <p:nvPr/>
        </p:nvSpPr>
        <p:spPr bwMode="auto">
          <a:xfrm>
            <a:off x="580888" y="3633520"/>
            <a:ext cx="409273" cy="409273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/>
            <a:r>
              <a:rPr lang="en-US" altLang="zh-CN" sz="1999">
                <a:solidFill>
                  <a:prstClr val="white"/>
                </a:solidFill>
                <a:cs typeface="+mn-ea"/>
                <a:sym typeface="+mn-lt"/>
              </a:rPr>
              <a:t>4</a:t>
            </a:r>
            <a:endParaRPr lang="zh-CN" altLang="en-US" sz="1999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5" name="矩形 174">
            <a:extLst>
              <a:ext uri="{FF2B5EF4-FFF2-40B4-BE49-F238E27FC236}">
                <a16:creationId xmlns="" xmlns:a16="http://schemas.microsoft.com/office/drawing/2014/main" id="{8DA476D8-E751-4885-AB6B-CC0B8D27300D}"/>
              </a:ext>
            </a:extLst>
          </p:cNvPr>
          <p:cNvSpPr/>
          <p:nvPr/>
        </p:nvSpPr>
        <p:spPr>
          <a:xfrm>
            <a:off x="1049009" y="3642838"/>
            <a:ext cx="4286679" cy="3999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ts val="600"/>
              </a:spcBef>
            </a:pPr>
            <a:r>
              <a:rPr lang="zh-CN" altLang="en-US" sz="1999">
                <a:solidFill>
                  <a:prstClr val="black"/>
                </a:solidFill>
                <a:cs typeface="+mn-ea"/>
                <a:sym typeface="+mn-lt"/>
              </a:rPr>
              <a:t>少一些粗制滥造，多一些优品精品；</a:t>
            </a:r>
          </a:p>
        </p:txBody>
      </p:sp>
      <p:sp>
        <p:nvSpPr>
          <p:cNvPr id="176" name="椭圆 175">
            <a:extLst>
              <a:ext uri="{FF2B5EF4-FFF2-40B4-BE49-F238E27FC236}">
                <a16:creationId xmlns="" xmlns:a16="http://schemas.microsoft.com/office/drawing/2014/main" id="{0477F414-81A5-415B-A859-9E6D7059C441}"/>
              </a:ext>
            </a:extLst>
          </p:cNvPr>
          <p:cNvSpPr/>
          <p:nvPr/>
        </p:nvSpPr>
        <p:spPr bwMode="auto">
          <a:xfrm>
            <a:off x="580888" y="4231859"/>
            <a:ext cx="409273" cy="409273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/>
            <a:r>
              <a:rPr lang="en-US" altLang="zh-CN" sz="1999">
                <a:solidFill>
                  <a:prstClr val="white"/>
                </a:solidFill>
                <a:cs typeface="+mn-ea"/>
                <a:sym typeface="+mn-lt"/>
              </a:rPr>
              <a:t>5</a:t>
            </a:r>
            <a:endParaRPr lang="zh-CN" altLang="en-US" sz="1999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7" name="矩形 176">
            <a:extLst>
              <a:ext uri="{FF2B5EF4-FFF2-40B4-BE49-F238E27FC236}">
                <a16:creationId xmlns="" xmlns:a16="http://schemas.microsoft.com/office/drawing/2014/main" id="{C2E6DCB1-FAFC-4DC4-97BA-01B005690D37}"/>
              </a:ext>
            </a:extLst>
          </p:cNvPr>
          <p:cNvSpPr/>
          <p:nvPr/>
        </p:nvSpPr>
        <p:spPr>
          <a:xfrm>
            <a:off x="1049009" y="4241178"/>
            <a:ext cx="5824961" cy="3999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ts val="600"/>
              </a:spcBef>
            </a:pPr>
            <a:r>
              <a:rPr lang="zh-CN" altLang="en-US" sz="1999">
                <a:solidFill>
                  <a:prstClr val="black"/>
                </a:solidFill>
                <a:cs typeface="+mn-ea"/>
                <a:sym typeface="+mn-lt"/>
              </a:rPr>
              <a:t>得有技术要义在精微、不追求极致不罢休的气派；</a:t>
            </a:r>
          </a:p>
        </p:txBody>
      </p:sp>
      <p:sp>
        <p:nvSpPr>
          <p:cNvPr id="178" name="椭圆 177">
            <a:extLst>
              <a:ext uri="{FF2B5EF4-FFF2-40B4-BE49-F238E27FC236}">
                <a16:creationId xmlns="" xmlns:a16="http://schemas.microsoft.com/office/drawing/2014/main" id="{9BB8C0FC-EE8F-4D25-A8DD-767F9FF8EE08}"/>
              </a:ext>
            </a:extLst>
          </p:cNvPr>
          <p:cNvSpPr/>
          <p:nvPr/>
        </p:nvSpPr>
        <p:spPr bwMode="auto">
          <a:xfrm>
            <a:off x="580888" y="4806768"/>
            <a:ext cx="409273" cy="409273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/>
            <a:r>
              <a:rPr lang="en-US" altLang="zh-CN" sz="1999">
                <a:solidFill>
                  <a:prstClr val="white"/>
                </a:solidFill>
                <a:cs typeface="+mn-ea"/>
                <a:sym typeface="+mn-lt"/>
              </a:rPr>
              <a:t>6</a:t>
            </a:r>
            <a:endParaRPr lang="zh-CN" altLang="en-US" sz="1999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9" name="矩形 178">
            <a:extLst>
              <a:ext uri="{FF2B5EF4-FFF2-40B4-BE49-F238E27FC236}">
                <a16:creationId xmlns="" xmlns:a16="http://schemas.microsoft.com/office/drawing/2014/main" id="{06BD4B3F-6202-40A5-A628-20B17EFE2984}"/>
              </a:ext>
            </a:extLst>
          </p:cNvPr>
          <p:cNvSpPr/>
          <p:nvPr/>
        </p:nvSpPr>
        <p:spPr>
          <a:xfrm>
            <a:off x="1049009" y="4816087"/>
            <a:ext cx="4799439" cy="3999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ts val="600"/>
              </a:spcBef>
            </a:pPr>
            <a:r>
              <a:rPr lang="zh-CN" altLang="en-US" sz="1999">
                <a:solidFill>
                  <a:prstClr val="black"/>
                </a:solidFill>
                <a:cs typeface="+mn-ea"/>
                <a:sym typeface="+mn-lt"/>
              </a:rPr>
              <a:t>有十年如一日、反复磨练方成器的信仰。</a:t>
            </a:r>
            <a:endParaRPr lang="zh-CN" altLang="en-US" sz="1999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DA742DBC-E93E-438C-A118-DC2C5ACFF1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7900" y="564674"/>
            <a:ext cx="6137692" cy="613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0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456">
        <p:push dir="u"/>
      </p:transition>
    </mc:Choice>
    <mc:Fallback xmlns:a14="http://schemas.microsoft.com/office/drawing/2010/main" xmlns:a16="http://schemas.microsoft.com/office/drawing/2014/main" xmlns="">
      <p:transition spd="med" advTm="4456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8938" y="854439"/>
            <a:ext cx="35702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视频：平凡人的工匠精神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佛山电翰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941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133475" y="668969"/>
            <a:ext cx="55426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劳动体验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做一做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8A99C6E1-BBA7-4289-A27E-CC68EC377721}"/>
              </a:ext>
            </a:extLst>
          </p:cNvPr>
          <p:cNvGrpSpPr/>
          <p:nvPr/>
        </p:nvGrpSpPr>
        <p:grpSpPr>
          <a:xfrm>
            <a:off x="1133475" y="29302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15" name="Freeform 5">
              <a:extLst>
                <a:ext uri="{FF2B5EF4-FFF2-40B4-BE49-F238E27FC236}">
                  <a16:creationId xmlns="" xmlns:a16="http://schemas.microsoft.com/office/drawing/2014/main" id="{1E6FB4F1-822C-483B-A09F-4D3320C60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="" xmlns:a16="http://schemas.microsoft.com/office/drawing/2014/main" id="{947AFD10-C796-43D2-AC63-5DDECBCEA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>
              <a:extLst>
                <a:ext uri="{FF2B5EF4-FFF2-40B4-BE49-F238E27FC236}">
                  <a16:creationId xmlns="" xmlns:a16="http://schemas.microsoft.com/office/drawing/2014/main" id="{4FFC4983-0748-4C88-AB4E-3CBD21960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">
              <a:extLst>
                <a:ext uri="{FF2B5EF4-FFF2-40B4-BE49-F238E27FC236}">
                  <a16:creationId xmlns="" xmlns:a16="http://schemas.microsoft.com/office/drawing/2014/main" id="{151307BB-137F-448D-BDDD-40CC6B18E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>
              <a:extLst>
                <a:ext uri="{FF2B5EF4-FFF2-40B4-BE49-F238E27FC236}">
                  <a16:creationId xmlns="" xmlns:a16="http://schemas.microsoft.com/office/drawing/2014/main" id="{A6127834-8BFE-4603-9794-AFBCD2B42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">
              <a:extLst>
                <a:ext uri="{FF2B5EF4-FFF2-40B4-BE49-F238E27FC236}">
                  <a16:creationId xmlns="" xmlns:a16="http://schemas.microsoft.com/office/drawing/2014/main" id="{97696F95-87E6-4977-95AB-7C7A25958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8E17EB21-CBE8-448F-9805-77CD01264BB0}"/>
              </a:ext>
            </a:extLst>
          </p:cNvPr>
          <p:cNvSpPr/>
          <p:nvPr/>
        </p:nvSpPr>
        <p:spPr>
          <a:xfrm>
            <a:off x="1928867" y="2498439"/>
            <a:ext cx="9178999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00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集特别节目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大国工匠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视频资料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撰写观后感，并举行观影分享会。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8A99C6E1-BBA7-4289-A27E-CC68EC377721}"/>
              </a:ext>
            </a:extLst>
          </p:cNvPr>
          <p:cNvGrpSpPr/>
          <p:nvPr/>
        </p:nvGrpSpPr>
        <p:grpSpPr>
          <a:xfrm>
            <a:off x="1133475" y="35779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34" name="Freeform 5">
              <a:extLst>
                <a:ext uri="{FF2B5EF4-FFF2-40B4-BE49-F238E27FC236}">
                  <a16:creationId xmlns="" xmlns:a16="http://schemas.microsoft.com/office/drawing/2014/main" id="{1E6FB4F1-822C-483B-A09F-4D3320C60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="" xmlns:a16="http://schemas.microsoft.com/office/drawing/2014/main" id="{947AFD10-C796-43D2-AC63-5DDECBCEA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="" xmlns:a16="http://schemas.microsoft.com/office/drawing/2014/main" id="{4FFC4983-0748-4C88-AB4E-3CBD21960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">
              <a:extLst>
                <a:ext uri="{FF2B5EF4-FFF2-40B4-BE49-F238E27FC236}">
                  <a16:creationId xmlns="" xmlns:a16="http://schemas.microsoft.com/office/drawing/2014/main" id="{151307BB-137F-448D-BDDD-40CC6B18E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="" xmlns:a16="http://schemas.microsoft.com/office/drawing/2014/main" id="{A6127834-8BFE-4603-9794-AFBCD2B42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>
              <a:extLst>
                <a:ext uri="{FF2B5EF4-FFF2-40B4-BE49-F238E27FC236}">
                  <a16:creationId xmlns="" xmlns:a16="http://schemas.microsoft.com/office/drawing/2014/main" id="{97696F95-87E6-4977-95AB-7C7A25958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8A99C6E1-BBA7-4289-A27E-CC68EC377721}"/>
              </a:ext>
            </a:extLst>
          </p:cNvPr>
          <p:cNvGrpSpPr/>
          <p:nvPr/>
        </p:nvGrpSpPr>
        <p:grpSpPr>
          <a:xfrm>
            <a:off x="1133475" y="49876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41" name="Freeform 5">
              <a:extLst>
                <a:ext uri="{FF2B5EF4-FFF2-40B4-BE49-F238E27FC236}">
                  <a16:creationId xmlns="" xmlns:a16="http://schemas.microsoft.com/office/drawing/2014/main" id="{1E6FB4F1-822C-483B-A09F-4D3320C60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">
              <a:extLst>
                <a:ext uri="{FF2B5EF4-FFF2-40B4-BE49-F238E27FC236}">
                  <a16:creationId xmlns="" xmlns:a16="http://schemas.microsoft.com/office/drawing/2014/main" id="{947AFD10-C796-43D2-AC63-5DDECBCEA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">
              <a:extLst>
                <a:ext uri="{FF2B5EF4-FFF2-40B4-BE49-F238E27FC236}">
                  <a16:creationId xmlns="" xmlns:a16="http://schemas.microsoft.com/office/drawing/2014/main" id="{4FFC4983-0748-4C88-AB4E-3CBD21960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">
              <a:extLst>
                <a:ext uri="{FF2B5EF4-FFF2-40B4-BE49-F238E27FC236}">
                  <a16:creationId xmlns="" xmlns:a16="http://schemas.microsoft.com/office/drawing/2014/main" id="{151307BB-137F-448D-BDDD-40CC6B18E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>
              <a:extLst>
                <a:ext uri="{FF2B5EF4-FFF2-40B4-BE49-F238E27FC236}">
                  <a16:creationId xmlns="" xmlns:a16="http://schemas.microsoft.com/office/drawing/2014/main" id="{A6127834-8BFE-4603-9794-AFBCD2B42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">
              <a:extLst>
                <a:ext uri="{FF2B5EF4-FFF2-40B4-BE49-F238E27FC236}">
                  <a16:creationId xmlns="" xmlns:a16="http://schemas.microsoft.com/office/drawing/2014/main" id="{97696F95-87E6-4977-95AB-7C7A25958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618C9993-6F6D-4BC7-B89F-36F2EC7226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23" y="1146409"/>
            <a:ext cx="1870603" cy="1870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0700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84">
            <a:extLst>
              <a:ext uri="{FF2B5EF4-FFF2-40B4-BE49-F238E27FC236}">
                <a16:creationId xmlns="" xmlns:a16="http://schemas.microsoft.com/office/drawing/2014/main" id="{D11A8895-C31F-4A26-9354-1BAD65FDF213}"/>
              </a:ext>
            </a:extLst>
          </p:cNvPr>
          <p:cNvSpPr txBox="1"/>
          <p:nvPr/>
        </p:nvSpPr>
        <p:spPr>
          <a:xfrm>
            <a:off x="5601011" y="3945235"/>
            <a:ext cx="3708089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E53437"/>
                </a:solidFill>
                <a:latin typeface="微软雅黑 "/>
                <a:ea typeface="字魂35号-经典雅黑" panose="00000500000000000000" pitchFamily="2" charset="-122"/>
                <a:cs typeface="+mn-ea"/>
                <a:sym typeface="+mn-lt"/>
              </a:rPr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359564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42" y="509666"/>
            <a:ext cx="5791558" cy="3800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659" y="635754"/>
            <a:ext cx="762000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052436"/>
            <a:ext cx="762000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764" y="1693889"/>
            <a:ext cx="7937574" cy="4812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658" y="2438650"/>
            <a:ext cx="6645639" cy="4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083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92906" y="1989078"/>
            <a:ext cx="81096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想一想</a:t>
            </a:r>
            <a:r>
              <a:rPr lang="zh-CN" altLang="en-US" sz="3600" dirty="0" smtClean="0"/>
              <a:t>：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老字号为什么受到大家的欢迎？有什么诀窍吗？</a:t>
            </a:r>
          </a:p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883" y="2975546"/>
            <a:ext cx="3702572" cy="3702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199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CEDC9F89-36E7-49D2-A79D-C88B5098C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3BFEB42-6FF8-4271-B968-1F00E3231EDF}"/>
              </a:ext>
            </a:extLst>
          </p:cNvPr>
          <p:cNvSpPr/>
          <p:nvPr/>
        </p:nvSpPr>
        <p:spPr>
          <a:xfrm>
            <a:off x="331562" y="34290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24418" y="1347512"/>
            <a:ext cx="4798048" cy="663125"/>
            <a:chOff x="5612777" y="971021"/>
            <a:chExt cx="4798048" cy="663125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C6113065-5A20-43EB-A46B-402D9FCB9102}"/>
                </a:ext>
              </a:extLst>
            </p:cNvPr>
            <p:cNvSpPr/>
            <p:nvPr/>
          </p:nvSpPr>
          <p:spPr>
            <a:xfrm>
              <a:off x="6096000" y="1060881"/>
              <a:ext cx="4314825" cy="573265"/>
            </a:xfrm>
            <a:prstGeom prst="roundRect">
              <a:avLst/>
            </a:prstGeom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工匠精神的内涵</a:t>
              </a:r>
              <a:endParaRPr lang="zh-CN" altLang="zh-CN" sz="1400" kern="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777" y="9710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78559" y="2765875"/>
            <a:ext cx="4700529" cy="663125"/>
            <a:chOff x="5944340" y="2408121"/>
            <a:chExt cx="4700529" cy="663125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46DF99EF-D972-474E-8B38-B9C442BBFD54}"/>
                </a:ext>
              </a:extLst>
            </p:cNvPr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弘扬工匠精神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77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20332" y="4172563"/>
            <a:ext cx="4702133" cy="663125"/>
            <a:chOff x="5730617" y="4897290"/>
            <a:chExt cx="4702133" cy="663125"/>
          </a:xfrm>
        </p:grpSpPr>
        <p:sp>
          <p:nvSpPr>
            <p:cNvPr id="17" name="矩形: 圆角 16">
              <a:extLst>
                <a:ext uri="{FF2B5EF4-FFF2-40B4-BE49-F238E27FC236}">
                  <a16:creationId xmlns="" xmlns:a16="http://schemas.microsoft.com/office/drawing/2014/main" id="{A121509D-B6BA-4E3F-A8EE-B3EAE8D1E2E9}"/>
                </a:ext>
              </a:extLst>
            </p:cNvPr>
            <p:cNvSpPr/>
            <p:nvPr/>
          </p:nvSpPr>
          <p:spPr>
            <a:xfrm>
              <a:off x="6117925" y="4987150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践行工匠精神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5106B76D-F745-4E5B-B8C4-BDB801B7DE55}"/>
                </a:ext>
              </a:extLst>
            </p:cNvPr>
            <p:cNvSpPr/>
            <p:nvPr/>
          </p:nvSpPr>
          <p:spPr>
            <a:xfrm>
              <a:off x="5730617" y="489729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>
            <a:extLst>
              <a:ext uri="{FF2B5EF4-FFF2-40B4-BE49-F238E27FC236}">
                <a16:creationId xmlns="" xmlns:a16="http://schemas.microsoft.com/office/drawing/2014/main" id="{A3571D2D-AF85-4E82-8D1F-02921C6C0A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/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66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486252" y="1730207"/>
            <a:ext cx="9358209" cy="1827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“工匠精神”早在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年就出现在政府工作报告中，让人耳目一新，有媒体将其列入“十大新词”予以解读。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月，“工匠精神”出现十九大报告中，成为国家发展战略的一部分，可见其份量之重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1112921" y="900243"/>
            <a:ext cx="5347840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一</a:t>
            </a:r>
            <a:r>
              <a:rPr lang="zh-CN" altLang="en-US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、工匠精神的时代内涵</a:t>
            </a:r>
            <a:endParaRPr lang="zh-CN" alt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84BE65E-83D8-40B7-BBB9-64D19D6C2A39}"/>
              </a:ext>
            </a:extLst>
          </p:cNvPr>
          <p:cNvSpPr/>
          <p:nvPr/>
        </p:nvSpPr>
        <p:spPr>
          <a:xfrm>
            <a:off x="1584488" y="3731518"/>
            <a:ext cx="925997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75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“建设知识型、技能型、创新型劳动者大军，弘扬劳模精神和工匠精神，营造劳动光荣的社会风尚和精益求精的敬业风气”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84488" y="5134331"/>
            <a:ext cx="93582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党的二十大报告中提出，“培养造就大批德才兼备的高素质人才”， “努力培养造就更多大国工匠”。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508" y="5596234"/>
            <a:ext cx="963612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508" y="758792"/>
            <a:ext cx="731838" cy="66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4803344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339824" y="1888070"/>
            <a:ext cx="9358209" cy="9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是一种职业精神，它是职业道德、职业能力、职业品质的体现，是从业者的一种职业价值取向和行为表现。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29962" y="3343592"/>
            <a:ext cx="3407792" cy="901415"/>
            <a:chOff x="6701717" y="1874559"/>
            <a:chExt cx="3407792" cy="901415"/>
          </a:xfrm>
        </p:grpSpPr>
        <p:grpSp>
          <p:nvGrpSpPr>
            <p:cNvPr id="18" name="组合 17"/>
            <p:cNvGrpSpPr/>
            <p:nvPr/>
          </p:nvGrpSpPr>
          <p:grpSpPr>
            <a:xfrm>
              <a:off x="6701717" y="1874559"/>
              <a:ext cx="669227" cy="901415"/>
              <a:chOff x="5686730" y="1013592"/>
              <a:chExt cx="531184" cy="715479"/>
            </a:xfrm>
          </p:grpSpPr>
          <p:sp>
            <p:nvSpPr>
              <p:cNvPr id="19" name="Oval 87"/>
              <p:cNvSpPr>
                <a:spLocks noChangeArrowheads="1"/>
              </p:cNvSpPr>
              <p:nvPr/>
            </p:nvSpPr>
            <p:spPr bwMode="auto">
              <a:xfrm>
                <a:off x="5825802" y="1341437"/>
                <a:ext cx="392112" cy="134938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5686730" y="1013592"/>
                <a:ext cx="515420" cy="715479"/>
                <a:chOff x="4740450" y="1255262"/>
                <a:chExt cx="1095540" cy="1520772"/>
              </a:xfrm>
            </p:grpSpPr>
            <p:sp>
              <p:nvSpPr>
                <p:cNvPr id="21" name="Freeform 36"/>
                <p:cNvSpPr>
                  <a:spLocks/>
                </p:cNvSpPr>
                <p:nvPr/>
              </p:nvSpPr>
              <p:spPr bwMode="auto">
                <a:xfrm>
                  <a:off x="4740450" y="1878293"/>
                  <a:ext cx="897741" cy="897741"/>
                </a:xfrm>
                <a:prstGeom prst="ellipse">
                  <a:avLst/>
                </a:prstGeom>
                <a:solidFill>
                  <a:srgbClr val="E93E3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 dirty="0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22" name="Freeform 38"/>
                <p:cNvSpPr>
                  <a:spLocks/>
                </p:cNvSpPr>
                <p:nvPr/>
              </p:nvSpPr>
              <p:spPr bwMode="auto">
                <a:xfrm>
                  <a:off x="5069568" y="1255262"/>
                  <a:ext cx="766422" cy="250808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23" name="Oval 39"/>
                <p:cNvSpPr>
                  <a:spLocks noChangeArrowheads="1"/>
                </p:cNvSpPr>
                <p:nvPr/>
              </p:nvSpPr>
              <p:spPr bwMode="auto">
                <a:xfrm>
                  <a:off x="5365810" y="1275260"/>
                  <a:ext cx="180773" cy="1634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sp>
          <p:nvSpPr>
            <p:cNvPr id="24" name="TextBox 59"/>
            <p:cNvSpPr txBox="1">
              <a:spLocks noChangeArrowheads="1"/>
            </p:cNvSpPr>
            <p:nvPr/>
          </p:nvSpPr>
          <p:spPr bwMode="auto">
            <a:xfrm flipH="1">
              <a:off x="7478595" y="2239718"/>
              <a:ext cx="2630914" cy="4240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15196" tIns="57598" rIns="115196" bIns="5759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2000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职业道德</a:t>
              </a:r>
              <a:endParaRPr lang="en-US" altLang="ko-KR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37754" y="3676744"/>
            <a:ext cx="3323037" cy="604401"/>
            <a:chOff x="6857872" y="3299786"/>
            <a:chExt cx="3323037" cy="604401"/>
          </a:xfrm>
        </p:grpSpPr>
        <p:grpSp>
          <p:nvGrpSpPr>
            <p:cNvPr id="5" name="组合 4"/>
            <p:cNvGrpSpPr/>
            <p:nvPr/>
          </p:nvGrpSpPr>
          <p:grpSpPr>
            <a:xfrm>
              <a:off x="6857872" y="3306048"/>
              <a:ext cx="532123" cy="598139"/>
              <a:chOff x="5810678" y="1001615"/>
              <a:chExt cx="422361" cy="474760"/>
            </a:xfrm>
          </p:grpSpPr>
          <p:sp>
            <p:nvSpPr>
              <p:cNvPr id="7" name="Oval 87"/>
              <p:cNvSpPr>
                <a:spLocks noChangeArrowheads="1"/>
              </p:cNvSpPr>
              <p:nvPr/>
            </p:nvSpPr>
            <p:spPr bwMode="auto">
              <a:xfrm>
                <a:off x="5825802" y="1341437"/>
                <a:ext cx="392112" cy="134938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5810678" y="1001615"/>
                <a:ext cx="422361" cy="422361"/>
                <a:chOff x="5003908" y="1229805"/>
                <a:chExt cx="897741" cy="897741"/>
              </a:xfrm>
            </p:grpSpPr>
            <p:sp>
              <p:nvSpPr>
                <p:cNvPr id="9" name="Freeform 36"/>
                <p:cNvSpPr>
                  <a:spLocks/>
                </p:cNvSpPr>
                <p:nvPr/>
              </p:nvSpPr>
              <p:spPr bwMode="auto">
                <a:xfrm>
                  <a:off x="5003908" y="1229805"/>
                  <a:ext cx="897741" cy="897741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0" name="Freeform 38"/>
                <p:cNvSpPr>
                  <a:spLocks/>
                </p:cNvSpPr>
                <p:nvPr/>
              </p:nvSpPr>
              <p:spPr bwMode="auto">
                <a:xfrm>
                  <a:off x="5069568" y="1255262"/>
                  <a:ext cx="766422" cy="250808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1" name="Oval 39"/>
                <p:cNvSpPr>
                  <a:spLocks noChangeArrowheads="1"/>
                </p:cNvSpPr>
                <p:nvPr/>
              </p:nvSpPr>
              <p:spPr bwMode="auto">
                <a:xfrm>
                  <a:off x="5365810" y="1275260"/>
                  <a:ext cx="180773" cy="1634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sp>
          <p:nvSpPr>
            <p:cNvPr id="25" name="TextBox 59"/>
            <p:cNvSpPr txBox="1">
              <a:spLocks noChangeArrowheads="1"/>
            </p:cNvSpPr>
            <p:nvPr/>
          </p:nvSpPr>
          <p:spPr bwMode="auto">
            <a:xfrm flipH="1">
              <a:off x="7549995" y="3299786"/>
              <a:ext cx="2630914" cy="4240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15196" tIns="57598" rIns="115196" bIns="5759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2000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职业能力</a:t>
              </a:r>
              <a:endParaRPr lang="en-US" altLang="ko-KR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057962" y="3628935"/>
            <a:ext cx="3231741" cy="700019"/>
            <a:chOff x="6863335" y="4744860"/>
            <a:chExt cx="3231741" cy="700019"/>
          </a:xfrm>
        </p:grpSpPr>
        <p:grpSp>
          <p:nvGrpSpPr>
            <p:cNvPr id="12" name="组合 11"/>
            <p:cNvGrpSpPr/>
            <p:nvPr/>
          </p:nvGrpSpPr>
          <p:grpSpPr>
            <a:xfrm>
              <a:off x="6863335" y="4744860"/>
              <a:ext cx="496013" cy="700019"/>
              <a:chOff x="5815013" y="3460750"/>
              <a:chExt cx="393700" cy="555625"/>
            </a:xfrm>
          </p:grpSpPr>
          <p:sp>
            <p:nvSpPr>
              <p:cNvPr id="13" name="Oval 93"/>
              <p:cNvSpPr>
                <a:spLocks noChangeArrowheads="1"/>
              </p:cNvSpPr>
              <p:nvPr/>
            </p:nvSpPr>
            <p:spPr bwMode="auto">
              <a:xfrm>
                <a:off x="5815013" y="3881533"/>
                <a:ext cx="392112" cy="134842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14" name="Group 90"/>
              <p:cNvGrpSpPr>
                <a:grpSpLocks/>
              </p:cNvGrpSpPr>
              <p:nvPr/>
            </p:nvGrpSpPr>
            <p:grpSpPr bwMode="auto">
              <a:xfrm>
                <a:off x="5816601" y="3460750"/>
                <a:ext cx="392112" cy="539367"/>
                <a:chOff x="0" y="0"/>
                <a:chExt cx="247" cy="340"/>
              </a:xfrm>
            </p:grpSpPr>
            <p:sp>
              <p:nvSpPr>
                <p:cNvPr id="15" name="Freeform 10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7" cy="340"/>
                </a:xfrm>
                <a:custGeom>
                  <a:avLst/>
                  <a:gdLst>
                    <a:gd name="T0" fmla="*/ 41 w 1492"/>
                    <a:gd name="T1" fmla="*/ 10 h 2052"/>
                    <a:gd name="T2" fmla="*/ 41 w 1492"/>
                    <a:gd name="T3" fmla="*/ 9 h 2052"/>
                    <a:gd name="T4" fmla="*/ 40 w 1492"/>
                    <a:gd name="T5" fmla="*/ 8 h 2052"/>
                    <a:gd name="T6" fmla="*/ 40 w 1492"/>
                    <a:gd name="T7" fmla="*/ 7 h 2052"/>
                    <a:gd name="T8" fmla="*/ 39 w 1492"/>
                    <a:gd name="T9" fmla="*/ 6 h 2052"/>
                    <a:gd name="T10" fmla="*/ 38 w 1492"/>
                    <a:gd name="T11" fmla="*/ 5 h 2052"/>
                    <a:gd name="T12" fmla="*/ 37 w 1492"/>
                    <a:gd name="T13" fmla="*/ 4 h 2052"/>
                    <a:gd name="T14" fmla="*/ 36 w 1492"/>
                    <a:gd name="T15" fmla="*/ 4 h 2052"/>
                    <a:gd name="T16" fmla="*/ 35 w 1492"/>
                    <a:gd name="T17" fmla="*/ 3 h 2052"/>
                    <a:gd name="T18" fmla="*/ 33 w 1492"/>
                    <a:gd name="T19" fmla="*/ 2 h 2052"/>
                    <a:gd name="T20" fmla="*/ 32 w 1492"/>
                    <a:gd name="T21" fmla="*/ 2 h 2052"/>
                    <a:gd name="T22" fmla="*/ 30 w 1492"/>
                    <a:gd name="T23" fmla="*/ 1 h 2052"/>
                    <a:gd name="T24" fmla="*/ 28 w 1492"/>
                    <a:gd name="T25" fmla="*/ 1 h 2052"/>
                    <a:gd name="T26" fmla="*/ 26 w 1492"/>
                    <a:gd name="T27" fmla="*/ 0 h 2052"/>
                    <a:gd name="T28" fmla="*/ 25 w 1492"/>
                    <a:gd name="T29" fmla="*/ 0 h 2052"/>
                    <a:gd name="T30" fmla="*/ 23 w 1492"/>
                    <a:gd name="T31" fmla="*/ 0 h 2052"/>
                    <a:gd name="T32" fmla="*/ 21 w 1492"/>
                    <a:gd name="T33" fmla="*/ 0 h 2052"/>
                    <a:gd name="T34" fmla="*/ 19 w 1492"/>
                    <a:gd name="T35" fmla="*/ 0 h 2052"/>
                    <a:gd name="T36" fmla="*/ 17 w 1492"/>
                    <a:gd name="T37" fmla="*/ 0 h 2052"/>
                    <a:gd name="T38" fmla="*/ 15 w 1492"/>
                    <a:gd name="T39" fmla="*/ 0 h 2052"/>
                    <a:gd name="T40" fmla="*/ 13 w 1492"/>
                    <a:gd name="T41" fmla="*/ 1 h 2052"/>
                    <a:gd name="T42" fmla="*/ 12 w 1492"/>
                    <a:gd name="T43" fmla="*/ 1 h 2052"/>
                    <a:gd name="T44" fmla="*/ 10 w 1492"/>
                    <a:gd name="T45" fmla="*/ 1 h 2052"/>
                    <a:gd name="T46" fmla="*/ 8 w 1492"/>
                    <a:gd name="T47" fmla="*/ 2 h 2052"/>
                    <a:gd name="T48" fmla="*/ 7 w 1492"/>
                    <a:gd name="T49" fmla="*/ 3 h 2052"/>
                    <a:gd name="T50" fmla="*/ 5 w 1492"/>
                    <a:gd name="T51" fmla="*/ 3 h 2052"/>
                    <a:gd name="T52" fmla="*/ 4 w 1492"/>
                    <a:gd name="T53" fmla="*/ 4 h 2052"/>
                    <a:gd name="T54" fmla="*/ 3 w 1492"/>
                    <a:gd name="T55" fmla="*/ 5 h 2052"/>
                    <a:gd name="T56" fmla="*/ 2 w 1492"/>
                    <a:gd name="T57" fmla="*/ 6 h 2052"/>
                    <a:gd name="T58" fmla="*/ 1 w 1492"/>
                    <a:gd name="T59" fmla="*/ 7 h 2052"/>
                    <a:gd name="T60" fmla="*/ 1 w 1492"/>
                    <a:gd name="T61" fmla="*/ 8 h 2052"/>
                    <a:gd name="T62" fmla="*/ 0 w 1492"/>
                    <a:gd name="T63" fmla="*/ 9 h 2052"/>
                    <a:gd name="T64" fmla="*/ 0 w 1492"/>
                    <a:gd name="T65" fmla="*/ 10 h 2052"/>
                    <a:gd name="T66" fmla="*/ 0 w 1492"/>
                    <a:gd name="T67" fmla="*/ 10 h 2052"/>
                    <a:gd name="T68" fmla="*/ 0 w 1492"/>
                    <a:gd name="T69" fmla="*/ 12 h 2052"/>
                    <a:gd name="T70" fmla="*/ 10 w 1492"/>
                    <a:gd name="T71" fmla="*/ 52 h 2052"/>
                    <a:gd name="T72" fmla="*/ 10 w 1492"/>
                    <a:gd name="T73" fmla="*/ 52 h 2052"/>
                    <a:gd name="T74" fmla="*/ 11 w 1492"/>
                    <a:gd name="T75" fmla="*/ 53 h 2052"/>
                    <a:gd name="T76" fmla="*/ 11 w 1492"/>
                    <a:gd name="T77" fmla="*/ 54 h 2052"/>
                    <a:gd name="T78" fmla="*/ 12 w 1492"/>
                    <a:gd name="T79" fmla="*/ 54 h 2052"/>
                    <a:gd name="T80" fmla="*/ 14 w 1492"/>
                    <a:gd name="T81" fmla="*/ 55 h 2052"/>
                    <a:gd name="T82" fmla="*/ 15 w 1492"/>
                    <a:gd name="T83" fmla="*/ 56 h 2052"/>
                    <a:gd name="T84" fmla="*/ 17 w 1492"/>
                    <a:gd name="T85" fmla="*/ 56 h 2052"/>
                    <a:gd name="T86" fmla="*/ 19 w 1492"/>
                    <a:gd name="T87" fmla="*/ 56 h 2052"/>
                    <a:gd name="T88" fmla="*/ 21 w 1492"/>
                    <a:gd name="T89" fmla="*/ 56 h 2052"/>
                    <a:gd name="T90" fmla="*/ 21 w 1492"/>
                    <a:gd name="T91" fmla="*/ 56 h 2052"/>
                    <a:gd name="T92" fmla="*/ 23 w 1492"/>
                    <a:gd name="T93" fmla="*/ 56 h 2052"/>
                    <a:gd name="T94" fmla="*/ 25 w 1492"/>
                    <a:gd name="T95" fmla="*/ 56 h 2052"/>
                    <a:gd name="T96" fmla="*/ 26 w 1492"/>
                    <a:gd name="T97" fmla="*/ 55 h 2052"/>
                    <a:gd name="T98" fmla="*/ 28 w 1492"/>
                    <a:gd name="T99" fmla="*/ 55 h 2052"/>
                    <a:gd name="T100" fmla="*/ 29 w 1492"/>
                    <a:gd name="T101" fmla="*/ 54 h 2052"/>
                    <a:gd name="T102" fmla="*/ 30 w 1492"/>
                    <a:gd name="T103" fmla="*/ 53 h 2052"/>
                    <a:gd name="T104" fmla="*/ 30 w 1492"/>
                    <a:gd name="T105" fmla="*/ 52 h 2052"/>
                    <a:gd name="T106" fmla="*/ 31 w 1492"/>
                    <a:gd name="T107" fmla="*/ 52 h 2052"/>
                    <a:gd name="T108" fmla="*/ 41 w 1492"/>
                    <a:gd name="T109" fmla="*/ 12 h 2052"/>
                    <a:gd name="T110" fmla="*/ 41 w 1492"/>
                    <a:gd name="T111" fmla="*/ 11 h 2052"/>
                    <a:gd name="T112" fmla="*/ 41 w 1492"/>
                    <a:gd name="T113" fmla="*/ 10 h 205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492"/>
                    <a:gd name="T172" fmla="*/ 0 h 2052"/>
                    <a:gd name="T173" fmla="*/ 1492 w 1492"/>
                    <a:gd name="T174" fmla="*/ 2052 h 205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492" h="2052">
                      <a:moveTo>
                        <a:pt x="1492" y="373"/>
                      </a:moveTo>
                      <a:lnTo>
                        <a:pt x="1492" y="373"/>
                      </a:lnTo>
                      <a:lnTo>
                        <a:pt x="1491" y="354"/>
                      </a:lnTo>
                      <a:lnTo>
                        <a:pt x="1488" y="336"/>
                      </a:lnTo>
                      <a:lnTo>
                        <a:pt x="1483" y="316"/>
                      </a:lnTo>
                      <a:lnTo>
                        <a:pt x="1476" y="298"/>
                      </a:lnTo>
                      <a:lnTo>
                        <a:pt x="1469" y="280"/>
                      </a:lnTo>
                      <a:lnTo>
                        <a:pt x="1458" y="262"/>
                      </a:lnTo>
                      <a:lnTo>
                        <a:pt x="1447" y="245"/>
                      </a:lnTo>
                      <a:lnTo>
                        <a:pt x="1434" y="228"/>
                      </a:lnTo>
                      <a:lnTo>
                        <a:pt x="1418" y="211"/>
                      </a:lnTo>
                      <a:lnTo>
                        <a:pt x="1401" y="196"/>
                      </a:lnTo>
                      <a:lnTo>
                        <a:pt x="1385" y="180"/>
                      </a:lnTo>
                      <a:lnTo>
                        <a:pt x="1365" y="165"/>
                      </a:lnTo>
                      <a:lnTo>
                        <a:pt x="1344" y="150"/>
                      </a:lnTo>
                      <a:lnTo>
                        <a:pt x="1321" y="136"/>
                      </a:lnTo>
                      <a:lnTo>
                        <a:pt x="1298" y="122"/>
                      </a:lnTo>
                      <a:lnTo>
                        <a:pt x="1273" y="109"/>
                      </a:lnTo>
                      <a:lnTo>
                        <a:pt x="1247" y="97"/>
                      </a:lnTo>
                      <a:lnTo>
                        <a:pt x="1220" y="86"/>
                      </a:lnTo>
                      <a:lnTo>
                        <a:pt x="1193" y="74"/>
                      </a:lnTo>
                      <a:lnTo>
                        <a:pt x="1163" y="63"/>
                      </a:lnTo>
                      <a:lnTo>
                        <a:pt x="1133" y="54"/>
                      </a:lnTo>
                      <a:lnTo>
                        <a:pt x="1102" y="45"/>
                      </a:lnTo>
                      <a:lnTo>
                        <a:pt x="1070" y="36"/>
                      </a:lnTo>
                      <a:lnTo>
                        <a:pt x="1036" y="30"/>
                      </a:lnTo>
                      <a:lnTo>
                        <a:pt x="1002" y="22"/>
                      </a:lnTo>
                      <a:lnTo>
                        <a:pt x="967" y="17"/>
                      </a:lnTo>
                      <a:lnTo>
                        <a:pt x="933" y="12"/>
                      </a:lnTo>
                      <a:lnTo>
                        <a:pt x="896" y="8"/>
                      </a:lnTo>
                      <a:lnTo>
                        <a:pt x="860" y="4"/>
                      </a:lnTo>
                      <a:lnTo>
                        <a:pt x="822" y="1"/>
                      </a:lnTo>
                      <a:lnTo>
                        <a:pt x="785" y="0"/>
                      </a:lnTo>
                      <a:lnTo>
                        <a:pt x="746" y="0"/>
                      </a:lnTo>
                      <a:lnTo>
                        <a:pt x="707" y="0"/>
                      </a:lnTo>
                      <a:lnTo>
                        <a:pt x="670" y="1"/>
                      </a:lnTo>
                      <a:lnTo>
                        <a:pt x="632" y="4"/>
                      </a:lnTo>
                      <a:lnTo>
                        <a:pt x="596" y="8"/>
                      </a:lnTo>
                      <a:lnTo>
                        <a:pt x="560" y="12"/>
                      </a:lnTo>
                      <a:lnTo>
                        <a:pt x="525" y="17"/>
                      </a:lnTo>
                      <a:lnTo>
                        <a:pt x="490" y="22"/>
                      </a:lnTo>
                      <a:lnTo>
                        <a:pt x="456" y="30"/>
                      </a:lnTo>
                      <a:lnTo>
                        <a:pt x="422" y="36"/>
                      </a:lnTo>
                      <a:lnTo>
                        <a:pt x="390" y="45"/>
                      </a:lnTo>
                      <a:lnTo>
                        <a:pt x="359" y="54"/>
                      </a:lnTo>
                      <a:lnTo>
                        <a:pt x="329" y="63"/>
                      </a:lnTo>
                      <a:lnTo>
                        <a:pt x="299" y="74"/>
                      </a:lnTo>
                      <a:lnTo>
                        <a:pt x="272" y="86"/>
                      </a:lnTo>
                      <a:lnTo>
                        <a:pt x="245" y="97"/>
                      </a:lnTo>
                      <a:lnTo>
                        <a:pt x="219" y="109"/>
                      </a:lnTo>
                      <a:lnTo>
                        <a:pt x="194" y="122"/>
                      </a:lnTo>
                      <a:lnTo>
                        <a:pt x="171" y="136"/>
                      </a:lnTo>
                      <a:lnTo>
                        <a:pt x="148" y="150"/>
                      </a:lnTo>
                      <a:lnTo>
                        <a:pt x="127" y="165"/>
                      </a:lnTo>
                      <a:lnTo>
                        <a:pt x="107" y="180"/>
                      </a:lnTo>
                      <a:lnTo>
                        <a:pt x="91" y="196"/>
                      </a:lnTo>
                      <a:lnTo>
                        <a:pt x="74" y="211"/>
                      </a:lnTo>
                      <a:lnTo>
                        <a:pt x="58" y="228"/>
                      </a:lnTo>
                      <a:lnTo>
                        <a:pt x="45" y="245"/>
                      </a:lnTo>
                      <a:lnTo>
                        <a:pt x="34" y="262"/>
                      </a:lnTo>
                      <a:lnTo>
                        <a:pt x="23" y="280"/>
                      </a:lnTo>
                      <a:lnTo>
                        <a:pt x="16" y="298"/>
                      </a:lnTo>
                      <a:lnTo>
                        <a:pt x="9" y="316"/>
                      </a:lnTo>
                      <a:lnTo>
                        <a:pt x="4" y="336"/>
                      </a:lnTo>
                      <a:lnTo>
                        <a:pt x="1" y="354"/>
                      </a:lnTo>
                      <a:lnTo>
                        <a:pt x="0" y="373"/>
                      </a:lnTo>
                      <a:lnTo>
                        <a:pt x="1" y="396"/>
                      </a:lnTo>
                      <a:lnTo>
                        <a:pt x="6" y="420"/>
                      </a:lnTo>
                      <a:lnTo>
                        <a:pt x="5" y="420"/>
                      </a:lnTo>
                      <a:lnTo>
                        <a:pt x="376" y="1889"/>
                      </a:lnTo>
                      <a:lnTo>
                        <a:pt x="382" y="1906"/>
                      </a:lnTo>
                      <a:lnTo>
                        <a:pt x="391" y="1922"/>
                      </a:lnTo>
                      <a:lnTo>
                        <a:pt x="403" y="1938"/>
                      </a:lnTo>
                      <a:lnTo>
                        <a:pt x="417" y="1954"/>
                      </a:lnTo>
                      <a:lnTo>
                        <a:pt x="434" y="1968"/>
                      </a:lnTo>
                      <a:lnTo>
                        <a:pt x="453" y="1981"/>
                      </a:lnTo>
                      <a:lnTo>
                        <a:pt x="474" y="1994"/>
                      </a:lnTo>
                      <a:lnTo>
                        <a:pt x="499" y="2005"/>
                      </a:lnTo>
                      <a:lnTo>
                        <a:pt x="525" y="2016"/>
                      </a:lnTo>
                      <a:lnTo>
                        <a:pt x="552" y="2025"/>
                      </a:lnTo>
                      <a:lnTo>
                        <a:pt x="580" y="2033"/>
                      </a:lnTo>
                      <a:lnTo>
                        <a:pt x="611" y="2039"/>
                      </a:lnTo>
                      <a:lnTo>
                        <a:pt x="644" y="2044"/>
                      </a:lnTo>
                      <a:lnTo>
                        <a:pt x="676" y="2048"/>
                      </a:lnTo>
                      <a:lnTo>
                        <a:pt x="711" y="2051"/>
                      </a:lnTo>
                      <a:lnTo>
                        <a:pt x="746" y="2052"/>
                      </a:lnTo>
                      <a:lnTo>
                        <a:pt x="781" y="2051"/>
                      </a:lnTo>
                      <a:lnTo>
                        <a:pt x="816" y="2048"/>
                      </a:lnTo>
                      <a:lnTo>
                        <a:pt x="848" y="2044"/>
                      </a:lnTo>
                      <a:lnTo>
                        <a:pt x="881" y="2039"/>
                      </a:lnTo>
                      <a:lnTo>
                        <a:pt x="912" y="2033"/>
                      </a:lnTo>
                      <a:lnTo>
                        <a:pt x="940" y="2025"/>
                      </a:lnTo>
                      <a:lnTo>
                        <a:pt x="967" y="2016"/>
                      </a:lnTo>
                      <a:lnTo>
                        <a:pt x="993" y="2005"/>
                      </a:lnTo>
                      <a:lnTo>
                        <a:pt x="1018" y="1994"/>
                      </a:lnTo>
                      <a:lnTo>
                        <a:pt x="1039" y="1981"/>
                      </a:lnTo>
                      <a:lnTo>
                        <a:pt x="1058" y="1968"/>
                      </a:lnTo>
                      <a:lnTo>
                        <a:pt x="1075" y="1954"/>
                      </a:lnTo>
                      <a:lnTo>
                        <a:pt x="1089" y="1938"/>
                      </a:lnTo>
                      <a:lnTo>
                        <a:pt x="1101" y="1922"/>
                      </a:lnTo>
                      <a:lnTo>
                        <a:pt x="1110" y="1906"/>
                      </a:lnTo>
                      <a:lnTo>
                        <a:pt x="1116" y="1889"/>
                      </a:lnTo>
                      <a:lnTo>
                        <a:pt x="1487" y="420"/>
                      </a:lnTo>
                      <a:lnTo>
                        <a:pt x="1486" y="420"/>
                      </a:lnTo>
                      <a:lnTo>
                        <a:pt x="1491" y="396"/>
                      </a:lnTo>
                      <a:lnTo>
                        <a:pt x="1492" y="37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/>
                    </a:gs>
                    <a:gs pos="50000">
                      <a:srgbClr val="FFFFFF"/>
                    </a:gs>
                    <a:gs pos="100000">
                      <a:srgbClr val="96969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3024"/>
                </a:p>
              </p:txBody>
            </p:sp>
            <p:sp>
              <p:nvSpPr>
                <p:cNvPr id="16" name="Freeform 101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247" cy="124"/>
                </a:xfrm>
                <a:custGeom>
                  <a:avLst/>
                  <a:gdLst>
                    <a:gd name="T0" fmla="*/ 17 w 1492"/>
                    <a:gd name="T1" fmla="*/ 0 h 746"/>
                    <a:gd name="T2" fmla="*/ 12 w 1492"/>
                    <a:gd name="T3" fmla="*/ 1 h 746"/>
                    <a:gd name="T4" fmla="*/ 8 w 1492"/>
                    <a:gd name="T5" fmla="*/ 2 h 746"/>
                    <a:gd name="T6" fmla="*/ 5 w 1492"/>
                    <a:gd name="T7" fmla="*/ 4 h 746"/>
                    <a:gd name="T8" fmla="*/ 2 w 1492"/>
                    <a:gd name="T9" fmla="*/ 6 h 746"/>
                    <a:gd name="T10" fmla="*/ 0 w 1492"/>
                    <a:gd name="T11" fmla="*/ 8 h 746"/>
                    <a:gd name="T12" fmla="*/ 0 w 1492"/>
                    <a:gd name="T13" fmla="*/ 10 h 746"/>
                    <a:gd name="T14" fmla="*/ 1 w 1492"/>
                    <a:gd name="T15" fmla="*/ 13 h 746"/>
                    <a:gd name="T16" fmla="*/ 2 w 1492"/>
                    <a:gd name="T17" fmla="*/ 15 h 746"/>
                    <a:gd name="T18" fmla="*/ 5 w 1492"/>
                    <a:gd name="T19" fmla="*/ 17 h 746"/>
                    <a:gd name="T20" fmla="*/ 9 w 1492"/>
                    <a:gd name="T21" fmla="*/ 19 h 746"/>
                    <a:gd name="T22" fmla="*/ 13 w 1492"/>
                    <a:gd name="T23" fmla="*/ 20 h 746"/>
                    <a:gd name="T24" fmla="*/ 18 w 1492"/>
                    <a:gd name="T25" fmla="*/ 21 h 746"/>
                    <a:gd name="T26" fmla="*/ 23 w 1492"/>
                    <a:gd name="T27" fmla="*/ 21 h 746"/>
                    <a:gd name="T28" fmla="*/ 27 w 1492"/>
                    <a:gd name="T29" fmla="*/ 20 h 746"/>
                    <a:gd name="T30" fmla="*/ 32 w 1492"/>
                    <a:gd name="T31" fmla="*/ 19 h 746"/>
                    <a:gd name="T32" fmla="*/ 36 w 1492"/>
                    <a:gd name="T33" fmla="*/ 17 h 746"/>
                    <a:gd name="T34" fmla="*/ 38 w 1492"/>
                    <a:gd name="T35" fmla="*/ 15 h 746"/>
                    <a:gd name="T36" fmla="*/ 40 w 1492"/>
                    <a:gd name="T37" fmla="*/ 13 h 746"/>
                    <a:gd name="T38" fmla="*/ 41 w 1492"/>
                    <a:gd name="T39" fmla="*/ 10 h 746"/>
                    <a:gd name="T40" fmla="*/ 40 w 1492"/>
                    <a:gd name="T41" fmla="*/ 8 h 746"/>
                    <a:gd name="T42" fmla="*/ 39 w 1492"/>
                    <a:gd name="T43" fmla="*/ 6 h 746"/>
                    <a:gd name="T44" fmla="*/ 36 w 1492"/>
                    <a:gd name="T45" fmla="*/ 4 h 746"/>
                    <a:gd name="T46" fmla="*/ 33 w 1492"/>
                    <a:gd name="T47" fmla="*/ 2 h 746"/>
                    <a:gd name="T48" fmla="*/ 28 w 1492"/>
                    <a:gd name="T49" fmla="*/ 1 h 746"/>
                    <a:gd name="T50" fmla="*/ 24 w 1492"/>
                    <a:gd name="T51" fmla="*/ 0 h 746"/>
                    <a:gd name="T52" fmla="*/ 21 w 1492"/>
                    <a:gd name="T53" fmla="*/ 20 h 746"/>
                    <a:gd name="T54" fmla="*/ 17 w 1492"/>
                    <a:gd name="T55" fmla="*/ 20 h 746"/>
                    <a:gd name="T56" fmla="*/ 12 w 1492"/>
                    <a:gd name="T57" fmla="*/ 19 h 746"/>
                    <a:gd name="T58" fmla="*/ 8 w 1492"/>
                    <a:gd name="T59" fmla="*/ 18 h 746"/>
                    <a:gd name="T60" fmla="*/ 5 w 1492"/>
                    <a:gd name="T61" fmla="*/ 16 h 746"/>
                    <a:gd name="T62" fmla="*/ 3 w 1492"/>
                    <a:gd name="T63" fmla="*/ 14 h 746"/>
                    <a:gd name="T64" fmla="*/ 1 w 1492"/>
                    <a:gd name="T65" fmla="*/ 12 h 746"/>
                    <a:gd name="T66" fmla="*/ 1 w 1492"/>
                    <a:gd name="T67" fmla="*/ 10 h 746"/>
                    <a:gd name="T68" fmla="*/ 2 w 1492"/>
                    <a:gd name="T69" fmla="*/ 7 h 746"/>
                    <a:gd name="T70" fmla="*/ 4 w 1492"/>
                    <a:gd name="T71" fmla="*/ 5 h 746"/>
                    <a:gd name="T72" fmla="*/ 7 w 1492"/>
                    <a:gd name="T73" fmla="*/ 3 h 746"/>
                    <a:gd name="T74" fmla="*/ 10 w 1492"/>
                    <a:gd name="T75" fmla="*/ 2 h 746"/>
                    <a:gd name="T76" fmla="*/ 15 w 1492"/>
                    <a:gd name="T77" fmla="*/ 1 h 746"/>
                    <a:gd name="T78" fmla="*/ 20 w 1492"/>
                    <a:gd name="T79" fmla="*/ 1 h 746"/>
                    <a:gd name="T80" fmla="*/ 23 w 1492"/>
                    <a:gd name="T81" fmla="*/ 1 h 746"/>
                    <a:gd name="T82" fmla="*/ 28 w 1492"/>
                    <a:gd name="T83" fmla="*/ 1 h 746"/>
                    <a:gd name="T84" fmla="*/ 32 w 1492"/>
                    <a:gd name="T85" fmla="*/ 2 h 746"/>
                    <a:gd name="T86" fmla="*/ 35 w 1492"/>
                    <a:gd name="T87" fmla="*/ 4 h 746"/>
                    <a:gd name="T88" fmla="*/ 38 w 1492"/>
                    <a:gd name="T89" fmla="*/ 6 h 746"/>
                    <a:gd name="T90" fmla="*/ 39 w 1492"/>
                    <a:gd name="T91" fmla="*/ 8 h 746"/>
                    <a:gd name="T92" fmla="*/ 40 w 1492"/>
                    <a:gd name="T93" fmla="*/ 10 h 746"/>
                    <a:gd name="T94" fmla="*/ 39 w 1492"/>
                    <a:gd name="T95" fmla="*/ 13 h 746"/>
                    <a:gd name="T96" fmla="*/ 37 w 1492"/>
                    <a:gd name="T97" fmla="*/ 15 h 746"/>
                    <a:gd name="T98" fmla="*/ 35 w 1492"/>
                    <a:gd name="T99" fmla="*/ 17 h 746"/>
                    <a:gd name="T100" fmla="*/ 31 w 1492"/>
                    <a:gd name="T101" fmla="*/ 18 h 746"/>
                    <a:gd name="T102" fmla="*/ 27 w 1492"/>
                    <a:gd name="T103" fmla="*/ 19 h 746"/>
                    <a:gd name="T104" fmla="*/ 22 w 1492"/>
                    <a:gd name="T105" fmla="*/ 20 h 74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492"/>
                    <a:gd name="T160" fmla="*/ 0 h 746"/>
                    <a:gd name="T161" fmla="*/ 1492 w 1492"/>
                    <a:gd name="T162" fmla="*/ 746 h 74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492" h="746">
                      <a:moveTo>
                        <a:pt x="746" y="0"/>
                      </a:moveTo>
                      <a:lnTo>
                        <a:pt x="746" y="0"/>
                      </a:lnTo>
                      <a:lnTo>
                        <a:pt x="707" y="0"/>
                      </a:lnTo>
                      <a:lnTo>
                        <a:pt x="670" y="1"/>
                      </a:lnTo>
                      <a:lnTo>
                        <a:pt x="632" y="4"/>
                      </a:lnTo>
                      <a:lnTo>
                        <a:pt x="596" y="8"/>
                      </a:lnTo>
                      <a:lnTo>
                        <a:pt x="560" y="12"/>
                      </a:lnTo>
                      <a:lnTo>
                        <a:pt x="525" y="17"/>
                      </a:lnTo>
                      <a:lnTo>
                        <a:pt x="490" y="22"/>
                      </a:lnTo>
                      <a:lnTo>
                        <a:pt x="456" y="30"/>
                      </a:lnTo>
                      <a:lnTo>
                        <a:pt x="422" y="36"/>
                      </a:lnTo>
                      <a:lnTo>
                        <a:pt x="390" y="45"/>
                      </a:lnTo>
                      <a:lnTo>
                        <a:pt x="359" y="54"/>
                      </a:lnTo>
                      <a:lnTo>
                        <a:pt x="329" y="63"/>
                      </a:lnTo>
                      <a:lnTo>
                        <a:pt x="299" y="74"/>
                      </a:lnTo>
                      <a:lnTo>
                        <a:pt x="272" y="86"/>
                      </a:lnTo>
                      <a:lnTo>
                        <a:pt x="245" y="97"/>
                      </a:lnTo>
                      <a:lnTo>
                        <a:pt x="219" y="109"/>
                      </a:lnTo>
                      <a:lnTo>
                        <a:pt x="194" y="122"/>
                      </a:lnTo>
                      <a:lnTo>
                        <a:pt x="171" y="136"/>
                      </a:lnTo>
                      <a:lnTo>
                        <a:pt x="148" y="150"/>
                      </a:lnTo>
                      <a:lnTo>
                        <a:pt x="127" y="165"/>
                      </a:lnTo>
                      <a:lnTo>
                        <a:pt x="107" y="180"/>
                      </a:lnTo>
                      <a:lnTo>
                        <a:pt x="91" y="196"/>
                      </a:lnTo>
                      <a:lnTo>
                        <a:pt x="74" y="211"/>
                      </a:lnTo>
                      <a:lnTo>
                        <a:pt x="58" y="228"/>
                      </a:lnTo>
                      <a:lnTo>
                        <a:pt x="45" y="245"/>
                      </a:lnTo>
                      <a:lnTo>
                        <a:pt x="34" y="262"/>
                      </a:lnTo>
                      <a:lnTo>
                        <a:pt x="23" y="280"/>
                      </a:lnTo>
                      <a:lnTo>
                        <a:pt x="16" y="298"/>
                      </a:lnTo>
                      <a:lnTo>
                        <a:pt x="9" y="316"/>
                      </a:lnTo>
                      <a:lnTo>
                        <a:pt x="4" y="336"/>
                      </a:lnTo>
                      <a:lnTo>
                        <a:pt x="1" y="354"/>
                      </a:lnTo>
                      <a:lnTo>
                        <a:pt x="0" y="373"/>
                      </a:lnTo>
                      <a:lnTo>
                        <a:pt x="1" y="393"/>
                      </a:lnTo>
                      <a:lnTo>
                        <a:pt x="4" y="411"/>
                      </a:lnTo>
                      <a:lnTo>
                        <a:pt x="9" y="430"/>
                      </a:lnTo>
                      <a:lnTo>
                        <a:pt x="16" y="448"/>
                      </a:lnTo>
                      <a:lnTo>
                        <a:pt x="23" y="466"/>
                      </a:lnTo>
                      <a:lnTo>
                        <a:pt x="34" y="485"/>
                      </a:lnTo>
                      <a:lnTo>
                        <a:pt x="45" y="501"/>
                      </a:lnTo>
                      <a:lnTo>
                        <a:pt x="58" y="518"/>
                      </a:lnTo>
                      <a:lnTo>
                        <a:pt x="74" y="535"/>
                      </a:lnTo>
                      <a:lnTo>
                        <a:pt x="91" y="551"/>
                      </a:lnTo>
                      <a:lnTo>
                        <a:pt x="107" y="566"/>
                      </a:lnTo>
                      <a:lnTo>
                        <a:pt x="127" y="582"/>
                      </a:lnTo>
                      <a:lnTo>
                        <a:pt x="148" y="596"/>
                      </a:lnTo>
                      <a:lnTo>
                        <a:pt x="171" y="610"/>
                      </a:lnTo>
                      <a:lnTo>
                        <a:pt x="194" y="624"/>
                      </a:lnTo>
                      <a:lnTo>
                        <a:pt x="219" y="637"/>
                      </a:lnTo>
                      <a:lnTo>
                        <a:pt x="245" y="649"/>
                      </a:lnTo>
                      <a:lnTo>
                        <a:pt x="272" y="661"/>
                      </a:lnTo>
                      <a:lnTo>
                        <a:pt x="299" y="672"/>
                      </a:lnTo>
                      <a:lnTo>
                        <a:pt x="329" y="683"/>
                      </a:lnTo>
                      <a:lnTo>
                        <a:pt x="359" y="692"/>
                      </a:lnTo>
                      <a:lnTo>
                        <a:pt x="390" y="701"/>
                      </a:lnTo>
                      <a:lnTo>
                        <a:pt x="422" y="710"/>
                      </a:lnTo>
                      <a:lnTo>
                        <a:pt x="456" y="716"/>
                      </a:lnTo>
                      <a:lnTo>
                        <a:pt x="490" y="724"/>
                      </a:lnTo>
                      <a:lnTo>
                        <a:pt x="525" y="729"/>
                      </a:lnTo>
                      <a:lnTo>
                        <a:pt x="560" y="735"/>
                      </a:lnTo>
                      <a:lnTo>
                        <a:pt x="596" y="738"/>
                      </a:lnTo>
                      <a:lnTo>
                        <a:pt x="632" y="742"/>
                      </a:lnTo>
                      <a:lnTo>
                        <a:pt x="670" y="745"/>
                      </a:lnTo>
                      <a:lnTo>
                        <a:pt x="707" y="746"/>
                      </a:lnTo>
                      <a:lnTo>
                        <a:pt x="746" y="746"/>
                      </a:lnTo>
                      <a:lnTo>
                        <a:pt x="785" y="746"/>
                      </a:lnTo>
                      <a:lnTo>
                        <a:pt x="822" y="745"/>
                      </a:lnTo>
                      <a:lnTo>
                        <a:pt x="860" y="742"/>
                      </a:lnTo>
                      <a:lnTo>
                        <a:pt x="896" y="738"/>
                      </a:lnTo>
                      <a:lnTo>
                        <a:pt x="933" y="735"/>
                      </a:lnTo>
                      <a:lnTo>
                        <a:pt x="967" y="729"/>
                      </a:lnTo>
                      <a:lnTo>
                        <a:pt x="1002" y="724"/>
                      </a:lnTo>
                      <a:lnTo>
                        <a:pt x="1036" y="716"/>
                      </a:lnTo>
                      <a:lnTo>
                        <a:pt x="1070" y="710"/>
                      </a:lnTo>
                      <a:lnTo>
                        <a:pt x="1102" y="701"/>
                      </a:lnTo>
                      <a:lnTo>
                        <a:pt x="1133" y="692"/>
                      </a:lnTo>
                      <a:lnTo>
                        <a:pt x="1163" y="683"/>
                      </a:lnTo>
                      <a:lnTo>
                        <a:pt x="1193" y="672"/>
                      </a:lnTo>
                      <a:lnTo>
                        <a:pt x="1220" y="661"/>
                      </a:lnTo>
                      <a:lnTo>
                        <a:pt x="1247" y="649"/>
                      </a:lnTo>
                      <a:lnTo>
                        <a:pt x="1273" y="637"/>
                      </a:lnTo>
                      <a:lnTo>
                        <a:pt x="1298" y="624"/>
                      </a:lnTo>
                      <a:lnTo>
                        <a:pt x="1321" y="610"/>
                      </a:lnTo>
                      <a:lnTo>
                        <a:pt x="1344" y="596"/>
                      </a:lnTo>
                      <a:lnTo>
                        <a:pt x="1365" y="582"/>
                      </a:lnTo>
                      <a:lnTo>
                        <a:pt x="1385" y="566"/>
                      </a:lnTo>
                      <a:lnTo>
                        <a:pt x="1401" y="551"/>
                      </a:lnTo>
                      <a:lnTo>
                        <a:pt x="1418" y="535"/>
                      </a:lnTo>
                      <a:lnTo>
                        <a:pt x="1434" y="518"/>
                      </a:lnTo>
                      <a:lnTo>
                        <a:pt x="1447" y="501"/>
                      </a:lnTo>
                      <a:lnTo>
                        <a:pt x="1458" y="485"/>
                      </a:lnTo>
                      <a:lnTo>
                        <a:pt x="1469" y="466"/>
                      </a:lnTo>
                      <a:lnTo>
                        <a:pt x="1476" y="448"/>
                      </a:lnTo>
                      <a:lnTo>
                        <a:pt x="1483" y="430"/>
                      </a:lnTo>
                      <a:lnTo>
                        <a:pt x="1488" y="411"/>
                      </a:lnTo>
                      <a:lnTo>
                        <a:pt x="1491" y="393"/>
                      </a:lnTo>
                      <a:lnTo>
                        <a:pt x="1492" y="373"/>
                      </a:lnTo>
                      <a:lnTo>
                        <a:pt x="1491" y="354"/>
                      </a:lnTo>
                      <a:lnTo>
                        <a:pt x="1488" y="336"/>
                      </a:lnTo>
                      <a:lnTo>
                        <a:pt x="1483" y="316"/>
                      </a:lnTo>
                      <a:lnTo>
                        <a:pt x="1476" y="298"/>
                      </a:lnTo>
                      <a:lnTo>
                        <a:pt x="1469" y="280"/>
                      </a:lnTo>
                      <a:lnTo>
                        <a:pt x="1458" y="262"/>
                      </a:lnTo>
                      <a:lnTo>
                        <a:pt x="1447" y="245"/>
                      </a:lnTo>
                      <a:lnTo>
                        <a:pt x="1434" y="228"/>
                      </a:lnTo>
                      <a:lnTo>
                        <a:pt x="1418" y="211"/>
                      </a:lnTo>
                      <a:lnTo>
                        <a:pt x="1401" y="196"/>
                      </a:lnTo>
                      <a:lnTo>
                        <a:pt x="1385" y="180"/>
                      </a:lnTo>
                      <a:lnTo>
                        <a:pt x="1365" y="165"/>
                      </a:lnTo>
                      <a:lnTo>
                        <a:pt x="1344" y="150"/>
                      </a:lnTo>
                      <a:lnTo>
                        <a:pt x="1321" y="136"/>
                      </a:lnTo>
                      <a:lnTo>
                        <a:pt x="1298" y="122"/>
                      </a:lnTo>
                      <a:lnTo>
                        <a:pt x="1273" y="109"/>
                      </a:lnTo>
                      <a:lnTo>
                        <a:pt x="1247" y="97"/>
                      </a:lnTo>
                      <a:lnTo>
                        <a:pt x="1220" y="86"/>
                      </a:lnTo>
                      <a:lnTo>
                        <a:pt x="1193" y="74"/>
                      </a:lnTo>
                      <a:lnTo>
                        <a:pt x="1163" y="63"/>
                      </a:lnTo>
                      <a:lnTo>
                        <a:pt x="1133" y="54"/>
                      </a:lnTo>
                      <a:lnTo>
                        <a:pt x="1102" y="45"/>
                      </a:lnTo>
                      <a:lnTo>
                        <a:pt x="1070" y="36"/>
                      </a:lnTo>
                      <a:lnTo>
                        <a:pt x="1036" y="30"/>
                      </a:lnTo>
                      <a:lnTo>
                        <a:pt x="1002" y="22"/>
                      </a:lnTo>
                      <a:lnTo>
                        <a:pt x="967" y="17"/>
                      </a:lnTo>
                      <a:lnTo>
                        <a:pt x="933" y="12"/>
                      </a:lnTo>
                      <a:lnTo>
                        <a:pt x="896" y="8"/>
                      </a:lnTo>
                      <a:lnTo>
                        <a:pt x="860" y="4"/>
                      </a:lnTo>
                      <a:lnTo>
                        <a:pt x="822" y="1"/>
                      </a:lnTo>
                      <a:lnTo>
                        <a:pt x="785" y="0"/>
                      </a:lnTo>
                      <a:lnTo>
                        <a:pt x="746" y="0"/>
                      </a:lnTo>
                      <a:close/>
                      <a:moveTo>
                        <a:pt x="746" y="723"/>
                      </a:moveTo>
                      <a:lnTo>
                        <a:pt x="746" y="723"/>
                      </a:lnTo>
                      <a:lnTo>
                        <a:pt x="710" y="723"/>
                      </a:lnTo>
                      <a:lnTo>
                        <a:pt x="675" y="722"/>
                      </a:lnTo>
                      <a:lnTo>
                        <a:pt x="640" y="719"/>
                      </a:lnTo>
                      <a:lnTo>
                        <a:pt x="605" y="716"/>
                      </a:lnTo>
                      <a:lnTo>
                        <a:pt x="571" y="713"/>
                      </a:lnTo>
                      <a:lnTo>
                        <a:pt x="537" y="707"/>
                      </a:lnTo>
                      <a:lnTo>
                        <a:pt x="505" y="702"/>
                      </a:lnTo>
                      <a:lnTo>
                        <a:pt x="474" y="696"/>
                      </a:lnTo>
                      <a:lnTo>
                        <a:pt x="443" y="689"/>
                      </a:lnTo>
                      <a:lnTo>
                        <a:pt x="413" y="681"/>
                      </a:lnTo>
                      <a:lnTo>
                        <a:pt x="383" y="672"/>
                      </a:lnTo>
                      <a:lnTo>
                        <a:pt x="355" y="663"/>
                      </a:lnTo>
                      <a:lnTo>
                        <a:pt x="328" y="654"/>
                      </a:lnTo>
                      <a:lnTo>
                        <a:pt x="302" y="644"/>
                      </a:lnTo>
                      <a:lnTo>
                        <a:pt x="276" y="632"/>
                      </a:lnTo>
                      <a:lnTo>
                        <a:pt x="251" y="621"/>
                      </a:lnTo>
                      <a:lnTo>
                        <a:pt x="228" y="609"/>
                      </a:lnTo>
                      <a:lnTo>
                        <a:pt x="206" y="596"/>
                      </a:lnTo>
                      <a:lnTo>
                        <a:pt x="185" y="583"/>
                      </a:lnTo>
                      <a:lnTo>
                        <a:pt x="166" y="569"/>
                      </a:lnTo>
                      <a:lnTo>
                        <a:pt x="148" y="554"/>
                      </a:lnTo>
                      <a:lnTo>
                        <a:pt x="131" y="540"/>
                      </a:lnTo>
                      <a:lnTo>
                        <a:pt x="115" y="525"/>
                      </a:lnTo>
                      <a:lnTo>
                        <a:pt x="101" y="509"/>
                      </a:lnTo>
                      <a:lnTo>
                        <a:pt x="89" y="494"/>
                      </a:lnTo>
                      <a:lnTo>
                        <a:pt x="78" y="477"/>
                      </a:lnTo>
                      <a:lnTo>
                        <a:pt x="69" y="461"/>
                      </a:lnTo>
                      <a:lnTo>
                        <a:pt x="61" y="444"/>
                      </a:lnTo>
                      <a:lnTo>
                        <a:pt x="54" y="426"/>
                      </a:lnTo>
                      <a:lnTo>
                        <a:pt x="51" y="409"/>
                      </a:lnTo>
                      <a:lnTo>
                        <a:pt x="48" y="391"/>
                      </a:lnTo>
                      <a:lnTo>
                        <a:pt x="47" y="373"/>
                      </a:lnTo>
                      <a:lnTo>
                        <a:pt x="48" y="355"/>
                      </a:lnTo>
                      <a:lnTo>
                        <a:pt x="51" y="337"/>
                      </a:lnTo>
                      <a:lnTo>
                        <a:pt x="54" y="320"/>
                      </a:lnTo>
                      <a:lnTo>
                        <a:pt x="61" y="302"/>
                      </a:lnTo>
                      <a:lnTo>
                        <a:pt x="69" y="285"/>
                      </a:lnTo>
                      <a:lnTo>
                        <a:pt x="78" y="269"/>
                      </a:lnTo>
                      <a:lnTo>
                        <a:pt x="89" y="253"/>
                      </a:lnTo>
                      <a:lnTo>
                        <a:pt x="101" y="237"/>
                      </a:lnTo>
                      <a:lnTo>
                        <a:pt x="115" y="222"/>
                      </a:lnTo>
                      <a:lnTo>
                        <a:pt x="131" y="206"/>
                      </a:lnTo>
                      <a:lnTo>
                        <a:pt x="148" y="192"/>
                      </a:lnTo>
                      <a:lnTo>
                        <a:pt x="166" y="177"/>
                      </a:lnTo>
                      <a:lnTo>
                        <a:pt x="185" y="163"/>
                      </a:lnTo>
                      <a:lnTo>
                        <a:pt x="206" y="150"/>
                      </a:lnTo>
                      <a:lnTo>
                        <a:pt x="228" y="137"/>
                      </a:lnTo>
                      <a:lnTo>
                        <a:pt x="251" y="126"/>
                      </a:lnTo>
                      <a:lnTo>
                        <a:pt x="276" y="114"/>
                      </a:lnTo>
                      <a:lnTo>
                        <a:pt x="302" y="102"/>
                      </a:lnTo>
                      <a:lnTo>
                        <a:pt x="328" y="92"/>
                      </a:lnTo>
                      <a:lnTo>
                        <a:pt x="355" y="83"/>
                      </a:lnTo>
                      <a:lnTo>
                        <a:pt x="383" y="74"/>
                      </a:lnTo>
                      <a:lnTo>
                        <a:pt x="413" y="65"/>
                      </a:lnTo>
                      <a:lnTo>
                        <a:pt x="443" y="57"/>
                      </a:lnTo>
                      <a:lnTo>
                        <a:pt x="474" y="51"/>
                      </a:lnTo>
                      <a:lnTo>
                        <a:pt x="505" y="44"/>
                      </a:lnTo>
                      <a:lnTo>
                        <a:pt x="537" y="39"/>
                      </a:lnTo>
                      <a:lnTo>
                        <a:pt x="571" y="34"/>
                      </a:lnTo>
                      <a:lnTo>
                        <a:pt x="605" y="30"/>
                      </a:lnTo>
                      <a:lnTo>
                        <a:pt x="640" y="27"/>
                      </a:lnTo>
                      <a:lnTo>
                        <a:pt x="675" y="25"/>
                      </a:lnTo>
                      <a:lnTo>
                        <a:pt x="710" y="23"/>
                      </a:lnTo>
                      <a:lnTo>
                        <a:pt x="746" y="23"/>
                      </a:lnTo>
                      <a:lnTo>
                        <a:pt x="782" y="23"/>
                      </a:lnTo>
                      <a:lnTo>
                        <a:pt x="817" y="25"/>
                      </a:lnTo>
                      <a:lnTo>
                        <a:pt x="852" y="27"/>
                      </a:lnTo>
                      <a:lnTo>
                        <a:pt x="887" y="30"/>
                      </a:lnTo>
                      <a:lnTo>
                        <a:pt x="921" y="34"/>
                      </a:lnTo>
                      <a:lnTo>
                        <a:pt x="955" y="39"/>
                      </a:lnTo>
                      <a:lnTo>
                        <a:pt x="987" y="44"/>
                      </a:lnTo>
                      <a:lnTo>
                        <a:pt x="1018" y="51"/>
                      </a:lnTo>
                      <a:lnTo>
                        <a:pt x="1049" y="57"/>
                      </a:lnTo>
                      <a:lnTo>
                        <a:pt x="1079" y="65"/>
                      </a:lnTo>
                      <a:lnTo>
                        <a:pt x="1109" y="74"/>
                      </a:lnTo>
                      <a:lnTo>
                        <a:pt x="1137" y="83"/>
                      </a:lnTo>
                      <a:lnTo>
                        <a:pt x="1164" y="92"/>
                      </a:lnTo>
                      <a:lnTo>
                        <a:pt x="1190" y="102"/>
                      </a:lnTo>
                      <a:lnTo>
                        <a:pt x="1216" y="114"/>
                      </a:lnTo>
                      <a:lnTo>
                        <a:pt x="1241" y="126"/>
                      </a:lnTo>
                      <a:lnTo>
                        <a:pt x="1264" y="137"/>
                      </a:lnTo>
                      <a:lnTo>
                        <a:pt x="1286" y="150"/>
                      </a:lnTo>
                      <a:lnTo>
                        <a:pt x="1307" y="163"/>
                      </a:lnTo>
                      <a:lnTo>
                        <a:pt x="1326" y="177"/>
                      </a:lnTo>
                      <a:lnTo>
                        <a:pt x="1344" y="192"/>
                      </a:lnTo>
                      <a:lnTo>
                        <a:pt x="1361" y="206"/>
                      </a:lnTo>
                      <a:lnTo>
                        <a:pt x="1377" y="222"/>
                      </a:lnTo>
                      <a:lnTo>
                        <a:pt x="1391" y="237"/>
                      </a:lnTo>
                      <a:lnTo>
                        <a:pt x="1403" y="253"/>
                      </a:lnTo>
                      <a:lnTo>
                        <a:pt x="1414" y="269"/>
                      </a:lnTo>
                      <a:lnTo>
                        <a:pt x="1423" y="285"/>
                      </a:lnTo>
                      <a:lnTo>
                        <a:pt x="1431" y="302"/>
                      </a:lnTo>
                      <a:lnTo>
                        <a:pt x="1438" y="320"/>
                      </a:lnTo>
                      <a:lnTo>
                        <a:pt x="1441" y="337"/>
                      </a:lnTo>
                      <a:lnTo>
                        <a:pt x="1444" y="355"/>
                      </a:lnTo>
                      <a:lnTo>
                        <a:pt x="1445" y="373"/>
                      </a:lnTo>
                      <a:lnTo>
                        <a:pt x="1444" y="391"/>
                      </a:lnTo>
                      <a:lnTo>
                        <a:pt x="1441" y="409"/>
                      </a:lnTo>
                      <a:lnTo>
                        <a:pt x="1438" y="426"/>
                      </a:lnTo>
                      <a:lnTo>
                        <a:pt x="1431" y="444"/>
                      </a:lnTo>
                      <a:lnTo>
                        <a:pt x="1423" y="461"/>
                      </a:lnTo>
                      <a:lnTo>
                        <a:pt x="1414" y="477"/>
                      </a:lnTo>
                      <a:lnTo>
                        <a:pt x="1403" y="494"/>
                      </a:lnTo>
                      <a:lnTo>
                        <a:pt x="1391" y="509"/>
                      </a:lnTo>
                      <a:lnTo>
                        <a:pt x="1377" y="525"/>
                      </a:lnTo>
                      <a:lnTo>
                        <a:pt x="1361" y="540"/>
                      </a:lnTo>
                      <a:lnTo>
                        <a:pt x="1344" y="554"/>
                      </a:lnTo>
                      <a:lnTo>
                        <a:pt x="1326" y="569"/>
                      </a:lnTo>
                      <a:lnTo>
                        <a:pt x="1307" y="583"/>
                      </a:lnTo>
                      <a:lnTo>
                        <a:pt x="1286" y="596"/>
                      </a:lnTo>
                      <a:lnTo>
                        <a:pt x="1264" y="609"/>
                      </a:lnTo>
                      <a:lnTo>
                        <a:pt x="1241" y="621"/>
                      </a:lnTo>
                      <a:lnTo>
                        <a:pt x="1216" y="632"/>
                      </a:lnTo>
                      <a:lnTo>
                        <a:pt x="1190" y="644"/>
                      </a:lnTo>
                      <a:lnTo>
                        <a:pt x="1164" y="654"/>
                      </a:lnTo>
                      <a:lnTo>
                        <a:pt x="1137" y="663"/>
                      </a:lnTo>
                      <a:lnTo>
                        <a:pt x="1109" y="672"/>
                      </a:lnTo>
                      <a:lnTo>
                        <a:pt x="1079" y="681"/>
                      </a:lnTo>
                      <a:lnTo>
                        <a:pt x="1049" y="689"/>
                      </a:lnTo>
                      <a:lnTo>
                        <a:pt x="1018" y="696"/>
                      </a:lnTo>
                      <a:lnTo>
                        <a:pt x="987" y="702"/>
                      </a:lnTo>
                      <a:lnTo>
                        <a:pt x="955" y="707"/>
                      </a:lnTo>
                      <a:lnTo>
                        <a:pt x="921" y="713"/>
                      </a:lnTo>
                      <a:lnTo>
                        <a:pt x="887" y="716"/>
                      </a:lnTo>
                      <a:lnTo>
                        <a:pt x="852" y="719"/>
                      </a:lnTo>
                      <a:lnTo>
                        <a:pt x="817" y="722"/>
                      </a:lnTo>
                      <a:lnTo>
                        <a:pt x="782" y="723"/>
                      </a:lnTo>
                      <a:lnTo>
                        <a:pt x="746" y="723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3024"/>
                </a:p>
              </p:txBody>
            </p:sp>
            <p:sp>
              <p:nvSpPr>
                <p:cNvPr id="17" name="Freeform 102"/>
                <p:cNvSpPr>
                  <a:spLocks noChangeArrowheads="1"/>
                </p:cNvSpPr>
                <p:nvPr/>
              </p:nvSpPr>
              <p:spPr bwMode="auto">
                <a:xfrm>
                  <a:off x="8" y="4"/>
                  <a:ext cx="231" cy="116"/>
                </a:xfrm>
                <a:custGeom>
                  <a:avLst/>
                  <a:gdLst>
                    <a:gd name="T0" fmla="*/ 38 w 1398"/>
                    <a:gd name="T1" fmla="*/ 10 h 700"/>
                    <a:gd name="T2" fmla="*/ 38 w 1398"/>
                    <a:gd name="T3" fmla="*/ 12 h 700"/>
                    <a:gd name="T4" fmla="*/ 37 w 1398"/>
                    <a:gd name="T5" fmla="*/ 13 h 700"/>
                    <a:gd name="T6" fmla="*/ 36 w 1398"/>
                    <a:gd name="T7" fmla="*/ 14 h 700"/>
                    <a:gd name="T8" fmla="*/ 34 w 1398"/>
                    <a:gd name="T9" fmla="*/ 15 h 700"/>
                    <a:gd name="T10" fmla="*/ 33 w 1398"/>
                    <a:gd name="T11" fmla="*/ 16 h 700"/>
                    <a:gd name="T12" fmla="*/ 31 w 1398"/>
                    <a:gd name="T13" fmla="*/ 17 h 700"/>
                    <a:gd name="T14" fmla="*/ 28 w 1398"/>
                    <a:gd name="T15" fmla="*/ 18 h 700"/>
                    <a:gd name="T16" fmla="*/ 26 w 1398"/>
                    <a:gd name="T17" fmla="*/ 19 h 700"/>
                    <a:gd name="T18" fmla="*/ 23 w 1398"/>
                    <a:gd name="T19" fmla="*/ 19 h 700"/>
                    <a:gd name="T20" fmla="*/ 20 w 1398"/>
                    <a:gd name="T21" fmla="*/ 19 h 700"/>
                    <a:gd name="T22" fmla="*/ 18 w 1398"/>
                    <a:gd name="T23" fmla="*/ 19 h 700"/>
                    <a:gd name="T24" fmla="*/ 15 w 1398"/>
                    <a:gd name="T25" fmla="*/ 19 h 700"/>
                    <a:gd name="T26" fmla="*/ 13 w 1398"/>
                    <a:gd name="T27" fmla="*/ 19 h 700"/>
                    <a:gd name="T28" fmla="*/ 10 w 1398"/>
                    <a:gd name="T29" fmla="*/ 18 h 700"/>
                    <a:gd name="T30" fmla="*/ 8 w 1398"/>
                    <a:gd name="T31" fmla="*/ 17 h 700"/>
                    <a:gd name="T32" fmla="*/ 6 w 1398"/>
                    <a:gd name="T33" fmla="*/ 16 h 700"/>
                    <a:gd name="T34" fmla="*/ 4 w 1398"/>
                    <a:gd name="T35" fmla="*/ 15 h 700"/>
                    <a:gd name="T36" fmla="*/ 2 w 1398"/>
                    <a:gd name="T37" fmla="*/ 14 h 700"/>
                    <a:gd name="T38" fmla="*/ 1 w 1398"/>
                    <a:gd name="T39" fmla="*/ 13 h 700"/>
                    <a:gd name="T40" fmla="*/ 0 w 1398"/>
                    <a:gd name="T41" fmla="*/ 12 h 700"/>
                    <a:gd name="T42" fmla="*/ 0 w 1398"/>
                    <a:gd name="T43" fmla="*/ 10 h 700"/>
                    <a:gd name="T44" fmla="*/ 0 w 1398"/>
                    <a:gd name="T45" fmla="*/ 9 h 700"/>
                    <a:gd name="T46" fmla="*/ 0 w 1398"/>
                    <a:gd name="T47" fmla="*/ 8 h 700"/>
                    <a:gd name="T48" fmla="*/ 1 w 1398"/>
                    <a:gd name="T49" fmla="*/ 6 h 700"/>
                    <a:gd name="T50" fmla="*/ 2 w 1398"/>
                    <a:gd name="T51" fmla="*/ 5 h 700"/>
                    <a:gd name="T52" fmla="*/ 4 w 1398"/>
                    <a:gd name="T53" fmla="*/ 4 h 700"/>
                    <a:gd name="T54" fmla="*/ 6 w 1398"/>
                    <a:gd name="T55" fmla="*/ 3 h 700"/>
                    <a:gd name="T56" fmla="*/ 8 w 1398"/>
                    <a:gd name="T57" fmla="*/ 2 h 700"/>
                    <a:gd name="T58" fmla="*/ 10 w 1398"/>
                    <a:gd name="T59" fmla="*/ 1 h 700"/>
                    <a:gd name="T60" fmla="*/ 13 w 1398"/>
                    <a:gd name="T61" fmla="*/ 0 h 700"/>
                    <a:gd name="T62" fmla="*/ 15 w 1398"/>
                    <a:gd name="T63" fmla="*/ 0 h 700"/>
                    <a:gd name="T64" fmla="*/ 18 w 1398"/>
                    <a:gd name="T65" fmla="*/ 0 h 700"/>
                    <a:gd name="T66" fmla="*/ 20 w 1398"/>
                    <a:gd name="T67" fmla="*/ 0 h 700"/>
                    <a:gd name="T68" fmla="*/ 23 w 1398"/>
                    <a:gd name="T69" fmla="*/ 0 h 700"/>
                    <a:gd name="T70" fmla="*/ 26 w 1398"/>
                    <a:gd name="T71" fmla="*/ 0 h 700"/>
                    <a:gd name="T72" fmla="*/ 28 w 1398"/>
                    <a:gd name="T73" fmla="*/ 1 h 700"/>
                    <a:gd name="T74" fmla="*/ 31 w 1398"/>
                    <a:gd name="T75" fmla="*/ 2 h 700"/>
                    <a:gd name="T76" fmla="*/ 33 w 1398"/>
                    <a:gd name="T77" fmla="*/ 3 h 700"/>
                    <a:gd name="T78" fmla="*/ 34 w 1398"/>
                    <a:gd name="T79" fmla="*/ 4 h 700"/>
                    <a:gd name="T80" fmla="*/ 36 w 1398"/>
                    <a:gd name="T81" fmla="*/ 5 h 700"/>
                    <a:gd name="T82" fmla="*/ 37 w 1398"/>
                    <a:gd name="T83" fmla="*/ 6 h 700"/>
                    <a:gd name="T84" fmla="*/ 38 w 1398"/>
                    <a:gd name="T85" fmla="*/ 8 h 700"/>
                    <a:gd name="T86" fmla="*/ 38 w 1398"/>
                    <a:gd name="T87" fmla="*/ 9 h 700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398"/>
                    <a:gd name="T133" fmla="*/ 0 h 700"/>
                    <a:gd name="T134" fmla="*/ 1398 w 1398"/>
                    <a:gd name="T135" fmla="*/ 700 h 700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398" h="700">
                      <a:moveTo>
                        <a:pt x="1398" y="350"/>
                      </a:moveTo>
                      <a:lnTo>
                        <a:pt x="1398" y="350"/>
                      </a:lnTo>
                      <a:lnTo>
                        <a:pt x="1397" y="368"/>
                      </a:lnTo>
                      <a:lnTo>
                        <a:pt x="1394" y="386"/>
                      </a:lnTo>
                      <a:lnTo>
                        <a:pt x="1391" y="403"/>
                      </a:lnTo>
                      <a:lnTo>
                        <a:pt x="1384" y="421"/>
                      </a:lnTo>
                      <a:lnTo>
                        <a:pt x="1376" y="438"/>
                      </a:lnTo>
                      <a:lnTo>
                        <a:pt x="1367" y="454"/>
                      </a:lnTo>
                      <a:lnTo>
                        <a:pt x="1356" y="471"/>
                      </a:lnTo>
                      <a:lnTo>
                        <a:pt x="1344" y="486"/>
                      </a:lnTo>
                      <a:lnTo>
                        <a:pt x="1330" y="502"/>
                      </a:lnTo>
                      <a:lnTo>
                        <a:pt x="1314" y="517"/>
                      </a:lnTo>
                      <a:lnTo>
                        <a:pt x="1297" y="531"/>
                      </a:lnTo>
                      <a:lnTo>
                        <a:pt x="1279" y="546"/>
                      </a:lnTo>
                      <a:lnTo>
                        <a:pt x="1260" y="560"/>
                      </a:lnTo>
                      <a:lnTo>
                        <a:pt x="1239" y="573"/>
                      </a:lnTo>
                      <a:lnTo>
                        <a:pt x="1217" y="586"/>
                      </a:lnTo>
                      <a:lnTo>
                        <a:pt x="1194" y="598"/>
                      </a:lnTo>
                      <a:lnTo>
                        <a:pt x="1169" y="609"/>
                      </a:lnTo>
                      <a:lnTo>
                        <a:pt x="1143" y="621"/>
                      </a:lnTo>
                      <a:lnTo>
                        <a:pt x="1117" y="631"/>
                      </a:lnTo>
                      <a:lnTo>
                        <a:pt x="1090" y="640"/>
                      </a:lnTo>
                      <a:lnTo>
                        <a:pt x="1062" y="649"/>
                      </a:lnTo>
                      <a:lnTo>
                        <a:pt x="1032" y="658"/>
                      </a:lnTo>
                      <a:lnTo>
                        <a:pt x="1002" y="666"/>
                      </a:lnTo>
                      <a:lnTo>
                        <a:pt x="971" y="673"/>
                      </a:lnTo>
                      <a:lnTo>
                        <a:pt x="940" y="679"/>
                      </a:lnTo>
                      <a:lnTo>
                        <a:pt x="908" y="684"/>
                      </a:lnTo>
                      <a:lnTo>
                        <a:pt x="874" y="690"/>
                      </a:lnTo>
                      <a:lnTo>
                        <a:pt x="840" y="693"/>
                      </a:lnTo>
                      <a:lnTo>
                        <a:pt x="805" y="696"/>
                      </a:lnTo>
                      <a:lnTo>
                        <a:pt x="770" y="699"/>
                      </a:lnTo>
                      <a:lnTo>
                        <a:pt x="735" y="700"/>
                      </a:lnTo>
                      <a:lnTo>
                        <a:pt x="699" y="700"/>
                      </a:lnTo>
                      <a:lnTo>
                        <a:pt x="663" y="700"/>
                      </a:lnTo>
                      <a:lnTo>
                        <a:pt x="628" y="699"/>
                      </a:lnTo>
                      <a:lnTo>
                        <a:pt x="593" y="696"/>
                      </a:lnTo>
                      <a:lnTo>
                        <a:pt x="558" y="693"/>
                      </a:lnTo>
                      <a:lnTo>
                        <a:pt x="524" y="690"/>
                      </a:lnTo>
                      <a:lnTo>
                        <a:pt x="490" y="684"/>
                      </a:lnTo>
                      <a:lnTo>
                        <a:pt x="458" y="679"/>
                      </a:lnTo>
                      <a:lnTo>
                        <a:pt x="427" y="673"/>
                      </a:lnTo>
                      <a:lnTo>
                        <a:pt x="396" y="666"/>
                      </a:lnTo>
                      <a:lnTo>
                        <a:pt x="366" y="658"/>
                      </a:lnTo>
                      <a:lnTo>
                        <a:pt x="336" y="649"/>
                      </a:lnTo>
                      <a:lnTo>
                        <a:pt x="308" y="640"/>
                      </a:lnTo>
                      <a:lnTo>
                        <a:pt x="281" y="631"/>
                      </a:lnTo>
                      <a:lnTo>
                        <a:pt x="255" y="621"/>
                      </a:lnTo>
                      <a:lnTo>
                        <a:pt x="229" y="609"/>
                      </a:lnTo>
                      <a:lnTo>
                        <a:pt x="204" y="598"/>
                      </a:lnTo>
                      <a:lnTo>
                        <a:pt x="181" y="586"/>
                      </a:lnTo>
                      <a:lnTo>
                        <a:pt x="159" y="573"/>
                      </a:lnTo>
                      <a:lnTo>
                        <a:pt x="138" y="560"/>
                      </a:lnTo>
                      <a:lnTo>
                        <a:pt x="119" y="546"/>
                      </a:lnTo>
                      <a:lnTo>
                        <a:pt x="101" y="531"/>
                      </a:lnTo>
                      <a:lnTo>
                        <a:pt x="84" y="517"/>
                      </a:lnTo>
                      <a:lnTo>
                        <a:pt x="68" y="502"/>
                      </a:lnTo>
                      <a:lnTo>
                        <a:pt x="54" y="486"/>
                      </a:lnTo>
                      <a:lnTo>
                        <a:pt x="42" y="471"/>
                      </a:lnTo>
                      <a:lnTo>
                        <a:pt x="31" y="454"/>
                      </a:lnTo>
                      <a:lnTo>
                        <a:pt x="22" y="438"/>
                      </a:lnTo>
                      <a:lnTo>
                        <a:pt x="14" y="421"/>
                      </a:lnTo>
                      <a:lnTo>
                        <a:pt x="7" y="403"/>
                      </a:lnTo>
                      <a:lnTo>
                        <a:pt x="4" y="386"/>
                      </a:lnTo>
                      <a:lnTo>
                        <a:pt x="1" y="368"/>
                      </a:lnTo>
                      <a:lnTo>
                        <a:pt x="0" y="350"/>
                      </a:lnTo>
                      <a:lnTo>
                        <a:pt x="1" y="332"/>
                      </a:lnTo>
                      <a:lnTo>
                        <a:pt x="4" y="314"/>
                      </a:lnTo>
                      <a:lnTo>
                        <a:pt x="7" y="297"/>
                      </a:lnTo>
                      <a:lnTo>
                        <a:pt x="14" y="279"/>
                      </a:lnTo>
                      <a:lnTo>
                        <a:pt x="22" y="262"/>
                      </a:lnTo>
                      <a:lnTo>
                        <a:pt x="31" y="246"/>
                      </a:lnTo>
                      <a:lnTo>
                        <a:pt x="42" y="230"/>
                      </a:lnTo>
                      <a:lnTo>
                        <a:pt x="54" y="214"/>
                      </a:lnTo>
                      <a:lnTo>
                        <a:pt x="68" y="199"/>
                      </a:lnTo>
                      <a:lnTo>
                        <a:pt x="84" y="183"/>
                      </a:lnTo>
                      <a:lnTo>
                        <a:pt x="101" y="169"/>
                      </a:lnTo>
                      <a:lnTo>
                        <a:pt x="119" y="154"/>
                      </a:lnTo>
                      <a:lnTo>
                        <a:pt x="138" y="140"/>
                      </a:lnTo>
                      <a:lnTo>
                        <a:pt x="159" y="127"/>
                      </a:lnTo>
                      <a:lnTo>
                        <a:pt x="181" y="114"/>
                      </a:lnTo>
                      <a:lnTo>
                        <a:pt x="204" y="103"/>
                      </a:lnTo>
                      <a:lnTo>
                        <a:pt x="229" y="91"/>
                      </a:lnTo>
                      <a:lnTo>
                        <a:pt x="255" y="79"/>
                      </a:lnTo>
                      <a:lnTo>
                        <a:pt x="281" y="69"/>
                      </a:lnTo>
                      <a:lnTo>
                        <a:pt x="308" y="60"/>
                      </a:lnTo>
                      <a:lnTo>
                        <a:pt x="336" y="51"/>
                      </a:lnTo>
                      <a:lnTo>
                        <a:pt x="366" y="42"/>
                      </a:lnTo>
                      <a:lnTo>
                        <a:pt x="396" y="34"/>
                      </a:lnTo>
                      <a:lnTo>
                        <a:pt x="427" y="28"/>
                      </a:lnTo>
                      <a:lnTo>
                        <a:pt x="458" y="21"/>
                      </a:lnTo>
                      <a:lnTo>
                        <a:pt x="490" y="16"/>
                      </a:lnTo>
                      <a:lnTo>
                        <a:pt x="524" y="11"/>
                      </a:lnTo>
                      <a:lnTo>
                        <a:pt x="558" y="7"/>
                      </a:lnTo>
                      <a:lnTo>
                        <a:pt x="593" y="4"/>
                      </a:lnTo>
                      <a:lnTo>
                        <a:pt x="628" y="2"/>
                      </a:lnTo>
                      <a:lnTo>
                        <a:pt x="663" y="0"/>
                      </a:lnTo>
                      <a:lnTo>
                        <a:pt x="699" y="0"/>
                      </a:lnTo>
                      <a:lnTo>
                        <a:pt x="735" y="0"/>
                      </a:lnTo>
                      <a:lnTo>
                        <a:pt x="770" y="2"/>
                      </a:lnTo>
                      <a:lnTo>
                        <a:pt x="805" y="4"/>
                      </a:lnTo>
                      <a:lnTo>
                        <a:pt x="840" y="7"/>
                      </a:lnTo>
                      <a:lnTo>
                        <a:pt x="874" y="11"/>
                      </a:lnTo>
                      <a:lnTo>
                        <a:pt x="908" y="16"/>
                      </a:lnTo>
                      <a:lnTo>
                        <a:pt x="940" y="21"/>
                      </a:lnTo>
                      <a:lnTo>
                        <a:pt x="971" y="28"/>
                      </a:lnTo>
                      <a:lnTo>
                        <a:pt x="1002" y="34"/>
                      </a:lnTo>
                      <a:lnTo>
                        <a:pt x="1032" y="42"/>
                      </a:lnTo>
                      <a:lnTo>
                        <a:pt x="1062" y="51"/>
                      </a:lnTo>
                      <a:lnTo>
                        <a:pt x="1090" y="60"/>
                      </a:lnTo>
                      <a:lnTo>
                        <a:pt x="1117" y="69"/>
                      </a:lnTo>
                      <a:lnTo>
                        <a:pt x="1143" y="79"/>
                      </a:lnTo>
                      <a:lnTo>
                        <a:pt x="1169" y="91"/>
                      </a:lnTo>
                      <a:lnTo>
                        <a:pt x="1194" y="103"/>
                      </a:lnTo>
                      <a:lnTo>
                        <a:pt x="1217" y="114"/>
                      </a:lnTo>
                      <a:lnTo>
                        <a:pt x="1239" y="127"/>
                      </a:lnTo>
                      <a:lnTo>
                        <a:pt x="1260" y="140"/>
                      </a:lnTo>
                      <a:lnTo>
                        <a:pt x="1279" y="154"/>
                      </a:lnTo>
                      <a:lnTo>
                        <a:pt x="1297" y="169"/>
                      </a:lnTo>
                      <a:lnTo>
                        <a:pt x="1314" y="183"/>
                      </a:lnTo>
                      <a:lnTo>
                        <a:pt x="1330" y="199"/>
                      </a:lnTo>
                      <a:lnTo>
                        <a:pt x="1344" y="214"/>
                      </a:lnTo>
                      <a:lnTo>
                        <a:pt x="1356" y="230"/>
                      </a:lnTo>
                      <a:lnTo>
                        <a:pt x="1367" y="246"/>
                      </a:lnTo>
                      <a:lnTo>
                        <a:pt x="1376" y="262"/>
                      </a:lnTo>
                      <a:lnTo>
                        <a:pt x="1384" y="279"/>
                      </a:lnTo>
                      <a:lnTo>
                        <a:pt x="1391" y="297"/>
                      </a:lnTo>
                      <a:lnTo>
                        <a:pt x="1394" y="314"/>
                      </a:lnTo>
                      <a:lnTo>
                        <a:pt x="1397" y="332"/>
                      </a:lnTo>
                      <a:lnTo>
                        <a:pt x="1398" y="35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F3F3F"/>
                    </a:gs>
                    <a:gs pos="100000">
                      <a:srgbClr val="0000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3024"/>
                </a:p>
              </p:txBody>
            </p:sp>
          </p:grpSp>
        </p:grpSp>
        <p:sp>
          <p:nvSpPr>
            <p:cNvPr id="27" name="TextBox 59"/>
            <p:cNvSpPr txBox="1">
              <a:spLocks noChangeArrowheads="1"/>
            </p:cNvSpPr>
            <p:nvPr/>
          </p:nvSpPr>
          <p:spPr bwMode="auto">
            <a:xfrm flipH="1">
              <a:off x="7464162" y="4781663"/>
              <a:ext cx="2630914" cy="4240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15196" tIns="57598" rIns="115196" bIns="5759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2000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职业品质</a:t>
              </a:r>
              <a:endParaRPr lang="en-US" altLang="ko-KR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952412" y="654061"/>
            <a:ext cx="602609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一、工匠精神的时代内涵</a:t>
            </a:r>
          </a:p>
        </p:txBody>
      </p:sp>
      <p:sp>
        <p:nvSpPr>
          <p:cNvPr id="31" name="Oval 70"/>
          <p:cNvSpPr>
            <a:spLocks noChangeArrowheads="1"/>
          </p:cNvSpPr>
          <p:nvPr/>
        </p:nvSpPr>
        <p:spPr bwMode="auto">
          <a:xfrm>
            <a:off x="3154135" y="5026251"/>
            <a:ext cx="559658" cy="560611"/>
          </a:xfrm>
          <a:prstGeom prst="ellipse">
            <a:avLst/>
          </a:prstGeom>
          <a:gradFill flip="none" rotWithShape="1">
            <a:gsLst>
              <a:gs pos="0">
                <a:srgbClr val="57C6CF">
                  <a:shade val="30000"/>
                  <a:satMod val="115000"/>
                </a:srgbClr>
              </a:gs>
              <a:gs pos="50000">
                <a:srgbClr val="57C6CF">
                  <a:shade val="67500"/>
                  <a:satMod val="115000"/>
                </a:srgbClr>
              </a:gs>
              <a:gs pos="100000">
                <a:srgbClr val="57C6CF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3024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2" name="Oval 70"/>
          <p:cNvSpPr>
            <a:spLocks noChangeArrowheads="1"/>
          </p:cNvSpPr>
          <p:nvPr/>
        </p:nvSpPr>
        <p:spPr bwMode="auto">
          <a:xfrm>
            <a:off x="6698680" y="5054068"/>
            <a:ext cx="559658" cy="560611"/>
          </a:xfrm>
          <a:prstGeom prst="ellipse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3024">
              <a:solidFill>
                <a:srgbClr val="FFFF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3" name="TextBox 59"/>
          <p:cNvSpPr txBox="1">
            <a:spLocks noChangeArrowheads="1"/>
          </p:cNvSpPr>
          <p:nvPr/>
        </p:nvSpPr>
        <p:spPr bwMode="auto">
          <a:xfrm flipH="1">
            <a:off x="3914420" y="5092360"/>
            <a:ext cx="2630914" cy="424098"/>
          </a:xfrm>
          <a:prstGeom prst="rect">
            <a:avLst/>
          </a:prstGeom>
          <a:noFill/>
          <a:ln>
            <a:noFill/>
          </a:ln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职业价值取向</a:t>
            </a:r>
            <a:endParaRPr lang="en-US" altLang="ko-KR" sz="20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7500669" y="5131053"/>
            <a:ext cx="2630914" cy="424098"/>
          </a:xfrm>
          <a:prstGeom prst="rect">
            <a:avLst/>
          </a:prstGeom>
          <a:noFill/>
          <a:ln>
            <a:noFill/>
          </a:ln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行为表现</a:t>
            </a:r>
            <a:endParaRPr lang="en-US" altLang="ko-KR" sz="20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9032536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3A39B74F-E800-4675-BB54-4900664936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"/>
          <a:stretch/>
        </p:blipFill>
        <p:spPr>
          <a:xfrm>
            <a:off x="342911" y="2057400"/>
            <a:ext cx="11469338" cy="2194942"/>
          </a:xfrm>
          <a:prstGeom prst="rect">
            <a:avLst/>
          </a:prstGeom>
        </p:spPr>
      </p:pic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8E58D3F1-0ACE-4798-B8AF-D968CC944DC7}"/>
              </a:ext>
            </a:extLst>
          </p:cNvPr>
          <p:cNvSpPr/>
          <p:nvPr/>
        </p:nvSpPr>
        <p:spPr bwMode="auto">
          <a:xfrm>
            <a:off x="342911" y="261523"/>
            <a:ext cx="678435" cy="4570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0" name="TextBox 10">
            <a:extLst>
              <a:ext uri="{FF2B5EF4-FFF2-40B4-BE49-F238E27FC236}">
                <a16:creationId xmlns="" xmlns:a16="http://schemas.microsoft.com/office/drawing/2014/main" id="{1EC07D10-BFEA-4424-A354-40CFC254D8B3}"/>
              </a:ext>
            </a:extLst>
          </p:cNvPr>
          <p:cNvSpPr txBox="1"/>
          <p:nvPr/>
        </p:nvSpPr>
        <p:spPr>
          <a:xfrm>
            <a:off x="252064" y="310602"/>
            <a:ext cx="5562096" cy="52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defTabSz="914400"/>
            <a:r>
              <a:rPr lang="zh-CN" altLang="en-US" sz="2799" b="1">
                <a:solidFill>
                  <a:prstClr val="black"/>
                </a:solidFill>
                <a:latin typeface="等线" panose="020F0502020204030204"/>
                <a:ea typeface="+mn-ea"/>
                <a:cs typeface="+mn-ea"/>
                <a:sym typeface="+mn-lt"/>
              </a:rPr>
              <a:t>工匠精神的四个基本内涵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88E37CB0-D59F-40E7-83F2-8C6AB066BDA3}"/>
              </a:ext>
            </a:extLst>
          </p:cNvPr>
          <p:cNvSpPr/>
          <p:nvPr/>
        </p:nvSpPr>
        <p:spPr>
          <a:xfrm>
            <a:off x="1072921" y="3223117"/>
            <a:ext cx="1989925" cy="922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zh-CN" altLang="en-US" sz="17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是</a:t>
            </a:r>
            <a:r>
              <a:rPr lang="zh-CN" altLang="en-US" sz="1799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职业精神</a:t>
            </a:r>
            <a:r>
              <a:rPr lang="zh-CN" altLang="en-US" sz="17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的要求，是工匠精神的根本内涵</a:t>
            </a: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2C6E4A2E-F904-4EF3-BC6A-43112772192E}"/>
              </a:ext>
            </a:extLst>
          </p:cNvPr>
          <p:cNvSpPr/>
          <p:nvPr/>
        </p:nvSpPr>
        <p:spPr bwMode="auto">
          <a:xfrm>
            <a:off x="1201400" y="1289322"/>
            <a:ext cx="1717086" cy="1717086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/>
            <a:r>
              <a:rPr lang="zh-CN" altLang="en-US" sz="3199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爱岗敬业</a:t>
            </a:r>
          </a:p>
        </p:txBody>
      </p:sp>
      <p:sp>
        <p:nvSpPr>
          <p:cNvPr id="67" name="椭圆 66">
            <a:extLst>
              <a:ext uri="{FF2B5EF4-FFF2-40B4-BE49-F238E27FC236}">
                <a16:creationId xmlns="" xmlns:a16="http://schemas.microsoft.com/office/drawing/2014/main" id="{8B684F83-5DD9-4DCC-8521-2867A9140E77}"/>
              </a:ext>
            </a:extLst>
          </p:cNvPr>
          <p:cNvSpPr/>
          <p:nvPr/>
        </p:nvSpPr>
        <p:spPr bwMode="auto">
          <a:xfrm>
            <a:off x="3944960" y="1289322"/>
            <a:ext cx="1717086" cy="1717086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/>
            <a:r>
              <a:rPr lang="zh-CN" altLang="en-US" sz="3199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精益求精</a:t>
            </a:r>
          </a:p>
        </p:txBody>
      </p:sp>
      <p:sp>
        <p:nvSpPr>
          <p:cNvPr id="68" name="椭圆 67">
            <a:extLst>
              <a:ext uri="{FF2B5EF4-FFF2-40B4-BE49-F238E27FC236}">
                <a16:creationId xmlns="" xmlns:a16="http://schemas.microsoft.com/office/drawing/2014/main" id="{0F5562F1-FCD8-451F-9713-19A5FCE79C21}"/>
              </a:ext>
            </a:extLst>
          </p:cNvPr>
          <p:cNvSpPr/>
          <p:nvPr/>
        </p:nvSpPr>
        <p:spPr bwMode="auto">
          <a:xfrm>
            <a:off x="6688520" y="1289322"/>
            <a:ext cx="1717086" cy="1717086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/>
            <a:r>
              <a:rPr lang="zh-CN" altLang="en-US" sz="3199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协作共进</a:t>
            </a:r>
          </a:p>
        </p:txBody>
      </p:sp>
      <p:sp>
        <p:nvSpPr>
          <p:cNvPr id="69" name="椭圆 68">
            <a:extLst>
              <a:ext uri="{FF2B5EF4-FFF2-40B4-BE49-F238E27FC236}">
                <a16:creationId xmlns="" xmlns:a16="http://schemas.microsoft.com/office/drawing/2014/main" id="{087EB1D7-4A7B-4007-8A57-93B7CD5BC704}"/>
              </a:ext>
            </a:extLst>
          </p:cNvPr>
          <p:cNvSpPr/>
          <p:nvPr/>
        </p:nvSpPr>
        <p:spPr bwMode="auto">
          <a:xfrm>
            <a:off x="9432081" y="1289322"/>
            <a:ext cx="1717086" cy="1717086"/>
          </a:xfrm>
          <a:prstGeom prst="ellipse">
            <a:avLst/>
          </a:prstGeom>
          <a:gradFill>
            <a:gsLst>
              <a:gs pos="56000">
                <a:schemeClr val="accent2">
                  <a:lumMod val="98000"/>
                  <a:lumOff val="2000"/>
                </a:schemeClr>
              </a:gs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/>
            <a:r>
              <a:rPr lang="zh-CN" altLang="en-US" sz="3199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追求卓越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="" xmlns:a16="http://schemas.microsoft.com/office/drawing/2014/main" id="{D6BE8D88-E952-4A6C-8138-4A0B94E5CCEF}"/>
              </a:ext>
            </a:extLst>
          </p:cNvPr>
          <p:cNvSpPr/>
          <p:nvPr/>
        </p:nvSpPr>
        <p:spPr>
          <a:xfrm>
            <a:off x="3744865" y="3223117"/>
            <a:ext cx="2130294" cy="922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zh-CN" altLang="en-US" sz="17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是</a:t>
            </a:r>
            <a:r>
              <a:rPr lang="zh-CN" altLang="en-US" sz="1799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品质方面</a:t>
            </a:r>
            <a:r>
              <a:rPr lang="zh-CN" altLang="en-US" sz="17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的要求，是“工匠精神”的核心要求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0A80016-DBC0-49CD-A9A3-3C1CB57B770A}"/>
              </a:ext>
            </a:extLst>
          </p:cNvPr>
          <p:cNvSpPr/>
          <p:nvPr/>
        </p:nvSpPr>
        <p:spPr>
          <a:xfrm>
            <a:off x="816961" y="4617544"/>
            <a:ext cx="2316069" cy="1642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ct val="120000"/>
              </a:lnSpc>
            </a:pPr>
            <a:r>
              <a:rPr lang="zh-CN" altLang="en-US" sz="1399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所谓“爱岗”，就是要干一行，爱一行，所谓“敬业”，就是要钻一行，精一行，要勤勤恳恳，兢兢业业，一丝不苟，认真负责。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3F1252EB-4795-44F8-B4F3-143242613F77}"/>
              </a:ext>
            </a:extLst>
          </p:cNvPr>
          <p:cNvSpPr/>
          <p:nvPr/>
        </p:nvSpPr>
        <p:spPr>
          <a:xfrm>
            <a:off x="3676002" y="4617544"/>
            <a:ext cx="2316069" cy="1125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ct val="120000"/>
              </a:lnSpc>
            </a:pPr>
            <a:r>
              <a:rPr lang="zh-CN" altLang="en-US" sz="1399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是指一件产品或一种工作，本来做得很好了，很不错了，但还不满足，还要做得更好，达到极致。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A27C2273-A342-44A5-B946-29684FFBD9BA}"/>
              </a:ext>
            </a:extLst>
          </p:cNvPr>
          <p:cNvSpPr/>
          <p:nvPr/>
        </p:nvSpPr>
        <p:spPr>
          <a:xfrm>
            <a:off x="6545672" y="4617544"/>
            <a:ext cx="2316069" cy="1642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ct val="120000"/>
              </a:lnSpc>
            </a:pPr>
            <a:r>
              <a:rPr lang="zh-CN" altLang="en-US" sz="1399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和传统工匠不同，新时代工匠他所承担的工作，只是众多工序中的一小部分。必须由团队协作来完成。团队需要的是“协作</a:t>
            </a:r>
            <a:r>
              <a:rPr lang="zh-CN" altLang="en-US" sz="1399" dirty="0">
                <a:solidFill>
                  <a:prstClr val="black"/>
                </a:solidFill>
                <a:cs typeface="+mn-ea"/>
                <a:sym typeface="+mn-lt"/>
              </a:rPr>
              <a:t>共进”，而不是各自为战。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B67A9AF7-7B7A-4331-859C-46D0472099AD}"/>
              </a:ext>
            </a:extLst>
          </p:cNvPr>
          <p:cNvSpPr/>
          <p:nvPr/>
        </p:nvSpPr>
        <p:spPr>
          <a:xfrm>
            <a:off x="9234659" y="4617544"/>
            <a:ext cx="2316069" cy="1642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>
              <a:lnSpc>
                <a:spcPct val="120000"/>
              </a:lnSpc>
            </a:pPr>
            <a:r>
              <a:rPr lang="zh-CN" altLang="en-US" sz="1399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新时代的“工匠精神”强调的则是在继承基础上的创新。</a:t>
            </a:r>
            <a:r>
              <a:rPr lang="zh-CN" altLang="zh-CN" sz="1399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只有在继承基础上的创新，才能跟上时代前进的步伐，推动产品的升级换代</a:t>
            </a:r>
            <a:r>
              <a:rPr lang="zh-CN" altLang="en-US" sz="1399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zh-CN" altLang="en-US" sz="1399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7FD8BCF7-EC09-442C-B845-5C6D9FE0E988}"/>
              </a:ext>
            </a:extLst>
          </p:cNvPr>
          <p:cNvCxnSpPr/>
          <p:nvPr/>
        </p:nvCxnSpPr>
        <p:spPr bwMode="auto">
          <a:xfrm>
            <a:off x="3340805" y="4617544"/>
            <a:ext cx="0" cy="141493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E33C4F1A-C8AC-4FE8-8A75-44780E1373E8}"/>
              </a:ext>
            </a:extLst>
          </p:cNvPr>
          <p:cNvCxnSpPr/>
          <p:nvPr/>
        </p:nvCxnSpPr>
        <p:spPr bwMode="auto">
          <a:xfrm>
            <a:off x="6327388" y="4617544"/>
            <a:ext cx="0" cy="141493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680961A3-D5DA-4537-97E6-0D298B3FF263}"/>
              </a:ext>
            </a:extLst>
          </p:cNvPr>
          <p:cNvCxnSpPr/>
          <p:nvPr/>
        </p:nvCxnSpPr>
        <p:spPr bwMode="auto">
          <a:xfrm>
            <a:off x="9048260" y="4617544"/>
            <a:ext cx="0" cy="141493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05C6789F-4D18-4A9B-AE65-12939C004929}"/>
              </a:ext>
            </a:extLst>
          </p:cNvPr>
          <p:cNvSpPr/>
          <p:nvPr/>
        </p:nvSpPr>
        <p:spPr>
          <a:xfrm>
            <a:off x="6567174" y="3223117"/>
            <a:ext cx="2130294" cy="922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zh-CN" altLang="en-US" sz="17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是</a:t>
            </a:r>
            <a:r>
              <a:rPr lang="zh-CN" altLang="en-US" sz="1799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团队精神</a:t>
            </a:r>
            <a:r>
              <a:rPr lang="zh-CN" altLang="en-US" sz="17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的要求，体现于新时代的“工匠精神”之中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392631D1-1449-46FE-84B8-60CC4FC7D4F2}"/>
              </a:ext>
            </a:extLst>
          </p:cNvPr>
          <p:cNvSpPr/>
          <p:nvPr/>
        </p:nvSpPr>
        <p:spPr>
          <a:xfrm>
            <a:off x="9357411" y="3223117"/>
            <a:ext cx="2130294" cy="922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zh-CN" altLang="en-US" sz="17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是</a:t>
            </a:r>
            <a:r>
              <a:rPr lang="zh-CN" altLang="en-US" sz="1799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创新精神</a:t>
            </a:r>
            <a:r>
              <a:rPr lang="zh-CN" altLang="en-US" sz="17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的要求，是新时代的“工匠精神”的灵魂</a:t>
            </a:r>
          </a:p>
        </p:txBody>
      </p:sp>
    </p:spTree>
    <p:extLst>
      <p:ext uri="{BB962C8B-B14F-4D97-AF65-F5344CB8AC3E}">
        <p14:creationId xmlns:p14="http://schemas.microsoft.com/office/powerpoint/2010/main" val="4198581562"/>
      </p:ext>
    </p:extLst>
  </p:cSld>
  <p:clrMapOvr>
    <a:masterClrMapping/>
  </p:clrMapOvr>
  <p:transition spd="slow" advTm="5676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793262" y="360548"/>
            <a:ext cx="602609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一、工匠精神的时代内涵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611478" y="2605586"/>
            <a:ext cx="329030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655400" y="2605586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611478" y="4961024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655400" y="4961024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498"/>
          <p:cNvSpPr txBox="1"/>
          <p:nvPr/>
        </p:nvSpPr>
        <p:spPr>
          <a:xfrm>
            <a:off x="3011353" y="2023988"/>
            <a:ext cx="954107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高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凤林</a:t>
            </a:r>
          </a:p>
        </p:txBody>
      </p:sp>
      <p:sp>
        <p:nvSpPr>
          <p:cNvPr id="31" name="TextBox 499"/>
          <p:cNvSpPr txBox="1"/>
          <p:nvPr/>
        </p:nvSpPr>
        <p:spPr>
          <a:xfrm>
            <a:off x="7423804" y="2023988"/>
            <a:ext cx="954107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李万君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32" name="TextBox 500"/>
          <p:cNvSpPr txBox="1"/>
          <p:nvPr/>
        </p:nvSpPr>
        <p:spPr>
          <a:xfrm>
            <a:off x="3965460" y="4411720"/>
            <a:ext cx="697627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夏立</a:t>
            </a:r>
          </a:p>
        </p:txBody>
      </p:sp>
      <p:sp>
        <p:nvSpPr>
          <p:cNvPr id="33" name="TextBox 501"/>
          <p:cNvSpPr txBox="1"/>
          <p:nvPr/>
        </p:nvSpPr>
        <p:spPr>
          <a:xfrm>
            <a:off x="8671400" y="4348970"/>
            <a:ext cx="954107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陈行行</a:t>
            </a:r>
          </a:p>
        </p:txBody>
      </p:sp>
      <p:sp>
        <p:nvSpPr>
          <p:cNvPr id="34" name="TextBox 503"/>
          <p:cNvSpPr txBox="1"/>
          <p:nvPr/>
        </p:nvSpPr>
        <p:spPr>
          <a:xfrm>
            <a:off x="1486254" y="2695634"/>
            <a:ext cx="4296169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焊接火箭发动机的中国第一人</a:t>
            </a:r>
          </a:p>
        </p:txBody>
      </p:sp>
      <p:sp>
        <p:nvSpPr>
          <p:cNvPr id="35" name="TextBox 504"/>
          <p:cNvSpPr txBox="1"/>
          <p:nvPr/>
        </p:nvSpPr>
        <p:spPr>
          <a:xfrm>
            <a:off x="6553801" y="2695634"/>
            <a:ext cx="4296169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实现动车组研制完全自主知识产权的重大突破</a:t>
            </a:r>
          </a:p>
        </p:txBody>
      </p:sp>
      <p:sp>
        <p:nvSpPr>
          <p:cNvPr id="36" name="TextBox 505"/>
          <p:cNvSpPr txBox="1"/>
          <p:nvPr/>
        </p:nvSpPr>
        <p:spPr>
          <a:xfrm>
            <a:off x="1486254" y="5061498"/>
            <a:ext cx="4296169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为“嫦娥探月”组配高精度天文装置</a:t>
            </a:r>
          </a:p>
        </p:txBody>
      </p:sp>
      <p:sp>
        <p:nvSpPr>
          <p:cNvPr id="37" name="TextBox 506"/>
          <p:cNvSpPr txBox="1"/>
          <p:nvPr/>
        </p:nvSpPr>
        <p:spPr>
          <a:xfrm>
            <a:off x="6553801" y="5061498"/>
            <a:ext cx="4296169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以极致的精准向技艺极限冲击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56" y="1309429"/>
            <a:ext cx="1957120" cy="122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557" y="1265161"/>
            <a:ext cx="1731952" cy="122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450" y="3526539"/>
            <a:ext cx="2401888" cy="134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088" y="3394643"/>
            <a:ext cx="1962769" cy="1473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51921" y="5521404"/>
            <a:ext cx="9861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/>
              <a:t>……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4052091452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"/>
</p:tagLst>
</file>

<file path=ppt/theme/theme1.xml><?xml version="1.0" encoding="utf-8"?>
<a:theme xmlns:a="http://schemas.openxmlformats.org/drawingml/2006/main" name="Office 主题">
  <a:themeElements>
    <a:clrScheme name="自定义 22">
      <a:dk1>
        <a:srgbClr val="1F1F1F"/>
      </a:dk1>
      <a:lt1>
        <a:srgbClr val="FFFFFF"/>
      </a:lt1>
      <a:dk2>
        <a:srgbClr val="7F7F7F"/>
      </a:dk2>
      <a:lt2>
        <a:srgbClr val="D8D8D8"/>
      </a:lt2>
      <a:accent1>
        <a:srgbClr val="AD1818"/>
      </a:accent1>
      <a:accent2>
        <a:srgbClr val="6C6C6C"/>
      </a:accent2>
      <a:accent3>
        <a:srgbClr val="589AD6"/>
      </a:accent3>
      <a:accent4>
        <a:srgbClr val="EA6E22"/>
      </a:accent4>
      <a:accent5>
        <a:srgbClr val="7F7F7F"/>
      </a:accent5>
      <a:accent6>
        <a:srgbClr val="B75011"/>
      </a:accent6>
      <a:hlink>
        <a:srgbClr val="AD1818"/>
      </a:hlink>
      <a:folHlink>
        <a:srgbClr val="7F6000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6547</TotalTime>
  <Words>2108</Words>
  <Application>Microsoft Office PowerPoint</Application>
  <PresentationFormat>自定义</PresentationFormat>
  <Paragraphs>187</Paragraphs>
  <Slides>29</Slides>
  <Notes>22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Office 主题</vt:lpstr>
      <vt:lpstr>Office 主题​​</vt:lpstr>
      <vt:lpstr>1_Office 主题​​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</cp:lastModifiedBy>
  <cp:revision>25</cp:revision>
  <dcterms:created xsi:type="dcterms:W3CDTF">2014-10-29T09:18:14Z</dcterms:created>
  <dcterms:modified xsi:type="dcterms:W3CDTF">2023-10-15T08:27:03Z</dcterms:modified>
</cp:coreProperties>
</file>